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wmf" ContentType="image/x-wmf"/>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375" r:id="rId2"/>
    <p:sldId id="376" r:id="rId3"/>
    <p:sldId id="377" r:id="rId4"/>
    <p:sldId id="378" r:id="rId5"/>
    <p:sldId id="379" r:id="rId6"/>
    <p:sldId id="380" r:id="rId7"/>
    <p:sldId id="381" r:id="rId8"/>
    <p:sldId id="382" r:id="rId9"/>
    <p:sldId id="409"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D46203F-2A20-459A-BBF9-F51A5652069D}">
          <p14:sldIdLst>
            <p14:sldId id="375"/>
            <p14:sldId id="376"/>
            <p14:sldId id="377"/>
            <p14:sldId id="378"/>
            <p14:sldId id="379"/>
            <p14:sldId id="380"/>
            <p14:sldId id="381"/>
            <p14:sldId id="382"/>
            <p14:sldId id="409"/>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57" autoAdjust="0"/>
    <p:restoredTop sz="94964" autoAdjust="0"/>
  </p:normalViewPr>
  <p:slideViewPr>
    <p:cSldViewPr>
      <p:cViewPr varScale="1">
        <p:scale>
          <a:sx n="81" d="100"/>
          <a:sy n="81" d="100"/>
        </p:scale>
        <p:origin x="294" y="90"/>
      </p:cViewPr>
      <p:guideLst>
        <p:guide orient="horz" pos="2160"/>
        <p:guide pos="3839"/>
      </p:guideLst>
    </p:cSldViewPr>
  </p:slideViewPr>
  <p:notesTextViewPr>
    <p:cViewPr>
      <p:scale>
        <a:sx n="1" d="1"/>
        <a:sy n="1" d="1"/>
      </p:scale>
      <p:origin x="0" y="0"/>
    </p:cViewPr>
  </p:notesTextViewPr>
  <p:notesViewPr>
    <p:cSldViewPr>
      <p:cViewPr varScale="1">
        <p:scale>
          <a:sx n="70" d="100"/>
          <a:sy n="70" d="100"/>
        </p:scale>
        <p:origin x="-281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9EDCDC0-B218-4AB4-BC3D-5BDA95A4B4A4}" type="datetimeFigureOut">
              <a:rPr lang="en-US" smtClean="0"/>
              <a:t>2/23/2022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6CCD48-A15D-4990-8CF9-9D885E3A5716}" type="slidenum">
              <a:rPr lang="en-US" smtClean="0"/>
              <a:t>‹#›</a:t>
            </a:fld>
            <a:endParaRPr lang="en-US"/>
          </a:p>
        </p:txBody>
      </p:sp>
    </p:spTree>
    <p:extLst>
      <p:ext uri="{BB962C8B-B14F-4D97-AF65-F5344CB8AC3E}">
        <p14:creationId xmlns:p14="http://schemas.microsoft.com/office/powerpoint/2010/main" val="3668039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BAFD17-03A8-4AA5-B1E2-757E14898930}" type="datetimeFigureOut">
              <a:rPr lang="en-US" smtClean="0"/>
              <a:t>2/23/2022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7DB796-275C-4F7F-B285-1DB096A83F6A}" type="slidenum">
              <a:rPr lang="en-US" smtClean="0"/>
              <a:t>‹#›</a:t>
            </a:fld>
            <a:endParaRPr lang="en-US"/>
          </a:p>
        </p:txBody>
      </p:sp>
    </p:spTree>
    <p:extLst>
      <p:ext uri="{BB962C8B-B14F-4D97-AF65-F5344CB8AC3E}">
        <p14:creationId xmlns:p14="http://schemas.microsoft.com/office/powerpoint/2010/main" val="24063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1571C12A-59DE-4CF6-AD4B-2E6EB2485485}" type="slidenum">
              <a:rPr lang="en-US"/>
              <a:pPr/>
              <a:t>8</a:t>
            </a:fld>
            <a:endParaRPr lang="en-US"/>
          </a:p>
        </p:txBody>
      </p:sp>
      <p:sp>
        <p:nvSpPr>
          <p:cNvPr id="614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14</a:t>
            </a:r>
          </a:p>
        </p:txBody>
      </p:sp>
      <p:sp>
        <p:nvSpPr>
          <p:cNvPr id="614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0" name="Rectangle 6"/>
          <p:cNvSpPr>
            <a:spLocks noGrp="1" noRot="1" noChangeAspect="1" noChangeArrowheads="1" noTextEdit="1"/>
          </p:cNvSpPr>
          <p:nvPr>
            <p:ph type="sldImg"/>
          </p:nvPr>
        </p:nvSpPr>
        <p:spPr>
          <a:ln w="12700" cap="flat"/>
        </p:spPr>
      </p:sp>
      <p:sp>
        <p:nvSpPr>
          <p:cNvPr id="6151" name="Rectangle 7"/>
          <p:cNvSpPr>
            <a:spLocks noGrp="1" noChangeArrowheads="1"/>
          </p:cNvSpPr>
          <p:nvPr>
            <p:ph type="body" idx="1"/>
          </p:nvPr>
        </p:nvSpPr>
        <p:spPr>
          <a:xfrm>
            <a:off x="912813" y="4343400"/>
            <a:ext cx="5030787"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76083E0C-3F64-4F5B-B8F4-89F4D35BF94B}" type="slidenum">
              <a:rPr lang="en-US"/>
              <a:pPr/>
              <a:t>10</a:t>
            </a:fld>
            <a:endParaRPr lang="en-US"/>
          </a:p>
        </p:txBody>
      </p:sp>
      <p:sp>
        <p:nvSpPr>
          <p:cNvPr id="11266"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7"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16</a:t>
            </a:r>
          </a:p>
        </p:txBody>
      </p:sp>
      <p:sp>
        <p:nvSpPr>
          <p:cNvPr id="11268"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9"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0" name="Rectangle 6"/>
          <p:cNvSpPr>
            <a:spLocks noGrp="1" noRot="1" noChangeAspect="1" noChangeArrowheads="1" noTextEdit="1"/>
          </p:cNvSpPr>
          <p:nvPr>
            <p:ph type="sldImg"/>
          </p:nvPr>
        </p:nvSpPr>
        <p:spPr>
          <a:ln w="12700" cap="flat"/>
        </p:spPr>
      </p:sp>
      <p:sp>
        <p:nvSpPr>
          <p:cNvPr id="11271" name="Rectangle 7"/>
          <p:cNvSpPr>
            <a:spLocks noGrp="1" noChangeArrowheads="1"/>
          </p:cNvSpPr>
          <p:nvPr>
            <p:ph type="body" idx="1"/>
          </p:nvPr>
        </p:nvSpPr>
        <p:spPr>
          <a:xfrm>
            <a:off x="912813" y="4343400"/>
            <a:ext cx="5030787"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F15C6B71-52A9-40A1-B8E9-106C1243BB32}" type="slidenum">
              <a:rPr lang="en-US"/>
              <a:pPr/>
              <a:t>12</a:t>
            </a:fld>
            <a:endParaRPr lang="en-US"/>
          </a:p>
        </p:txBody>
      </p:sp>
      <p:sp>
        <p:nvSpPr>
          <p:cNvPr id="13314"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5"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17</a:t>
            </a:r>
          </a:p>
        </p:txBody>
      </p:sp>
      <p:sp>
        <p:nvSpPr>
          <p:cNvPr id="13316"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7"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18" name="Rectangle 6"/>
          <p:cNvSpPr>
            <a:spLocks noGrp="1" noRot="1" noChangeAspect="1" noChangeArrowheads="1" noTextEdit="1"/>
          </p:cNvSpPr>
          <p:nvPr>
            <p:ph type="sldImg"/>
          </p:nvPr>
        </p:nvSpPr>
        <p:spPr>
          <a:ln w="12700" cap="flat"/>
        </p:spPr>
      </p:sp>
      <p:sp>
        <p:nvSpPr>
          <p:cNvPr id="13319" name="Rectangle 7"/>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Grp="1" noChangeArrowheads="1"/>
          </p:cNvSpPr>
          <p:nvPr>
            <p:ph type="sldNum" sz="quarter" idx="5"/>
          </p:nvPr>
        </p:nvSpPr>
        <p:spPr>
          <a:ln/>
        </p:spPr>
        <p:txBody>
          <a:bodyPr/>
          <a:lstStyle/>
          <a:p>
            <a:fld id="{86CF9A0F-0B91-4AAE-A4E9-0C50CF6EE7AF}" type="slidenum">
              <a:rPr lang="en-US"/>
              <a:pPr/>
              <a:t>33</a:t>
            </a:fld>
            <a:endParaRPr lang="en-US"/>
          </a:p>
        </p:txBody>
      </p:sp>
      <p:sp>
        <p:nvSpPr>
          <p:cNvPr id="17410"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1"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a:r>
              <a:rPr lang="en-US" sz="1200"/>
              <a:t>19</a:t>
            </a:r>
          </a:p>
        </p:txBody>
      </p:sp>
      <p:sp>
        <p:nvSpPr>
          <p:cNvPr id="17412"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3"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4" name="Rectangle 6"/>
          <p:cNvSpPr>
            <a:spLocks noGrp="1" noRot="1" noChangeAspect="1" noChangeArrowheads="1" noTextEdit="1"/>
          </p:cNvSpPr>
          <p:nvPr>
            <p:ph type="sldImg"/>
          </p:nvPr>
        </p:nvSpPr>
        <p:spPr>
          <a:ln w="12700" cap="flat"/>
        </p:spPr>
      </p:sp>
      <p:sp>
        <p:nvSpPr>
          <p:cNvPr id="17415" name="Rectangle 7"/>
          <p:cNvSpPr>
            <a:spLocks noGrp="1" noChangeArrowheads="1"/>
          </p:cNvSpPr>
          <p:nvPr>
            <p:ph type="body" idx="1"/>
          </p:nvPr>
        </p:nvSpPr>
        <p:spPr>
          <a:xfrm>
            <a:off x="912813" y="4343400"/>
            <a:ext cx="5030787" cy="4114800"/>
          </a:xfrm>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33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1588" y="1588"/>
            <a:ext cx="12187237"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a:spLocks noGrp="1" noChangeArrowheads="1"/>
          </p:cNvSpPr>
          <p:nvPr>
            <p:ph type="ctrTitle" hasCustomPrompt="1"/>
          </p:nvPr>
        </p:nvSpPr>
        <p:spPr bwMode="auto">
          <a:xfrm>
            <a:off x="1258464" y="1857658"/>
            <a:ext cx="6298036" cy="1482442"/>
          </a:xfrm>
          <a:prstGeom prst="rect">
            <a:avLst/>
          </a:prstGeom>
          <a:ln algn="ctr"/>
        </p:spPr>
        <p:txBody>
          <a:bodyPr lIns="0" tIns="0" rIns="0" bIns="0" anchor="t" anchorCtr="0"/>
          <a:lstStyle>
            <a:lvl1pPr>
              <a:lnSpc>
                <a:spcPct val="100000"/>
              </a:lnSpc>
              <a:defRPr sz="4398" b="1">
                <a:solidFill>
                  <a:srgbClr val="FFFF00"/>
                </a:solidFill>
                <a:latin typeface="Arial" pitchFamily="34" charset="0"/>
                <a:cs typeface="Arial" pitchFamily="34" charset="0"/>
              </a:defRPr>
            </a:lvl1pPr>
          </a:lstStyle>
          <a:p>
            <a:r>
              <a:rPr lang="en-US" dirty="0"/>
              <a:t>Presentation Title Goes Here</a:t>
            </a:r>
          </a:p>
        </p:txBody>
      </p:sp>
      <p:sp>
        <p:nvSpPr>
          <p:cNvPr id="9" name="Rectangle 6"/>
          <p:cNvSpPr>
            <a:spLocks noGrp="1" noChangeArrowheads="1"/>
          </p:cNvSpPr>
          <p:nvPr>
            <p:ph type="subTitle" idx="1" hasCustomPrompt="1"/>
          </p:nvPr>
        </p:nvSpPr>
        <p:spPr>
          <a:xfrm>
            <a:off x="1258464" y="3429000"/>
            <a:ext cx="5479648" cy="723098"/>
          </a:xfrm>
          <a:prstGeom prst="rect">
            <a:avLst/>
          </a:prstGeom>
          <a:ln algn="ctr"/>
        </p:spPr>
        <p:txBody>
          <a:bodyPr lIns="0" tIns="0" rIns="0" bIns="0" anchor="ctr" anchorCtr="0"/>
          <a:lstStyle>
            <a:lvl1pPr marL="0" indent="0">
              <a:buClrTx/>
              <a:buFontTx/>
              <a:buNone/>
              <a:defRPr sz="2398" i="0">
                <a:solidFill>
                  <a:srgbClr val="FFFF00"/>
                </a:solidFill>
                <a:latin typeface="Arial" pitchFamily="34" charset="0"/>
                <a:cs typeface="Arial" pitchFamily="34" charset="0"/>
              </a:defRPr>
            </a:lvl1pPr>
          </a:lstStyle>
          <a:p>
            <a:r>
              <a:rPr lang="en-US" dirty="0"/>
              <a:t>Subtitle Goes Here</a:t>
            </a:r>
          </a:p>
        </p:txBody>
      </p:sp>
      <p:sp>
        <p:nvSpPr>
          <p:cNvPr id="10" name="Text Placeholder 3"/>
          <p:cNvSpPr>
            <a:spLocks noGrp="1"/>
          </p:cNvSpPr>
          <p:nvPr>
            <p:ph type="body" sz="quarter" idx="10" hasCustomPrompt="1"/>
          </p:nvPr>
        </p:nvSpPr>
        <p:spPr>
          <a:xfrm>
            <a:off x="1167998" y="5552643"/>
            <a:ext cx="5391150" cy="327457"/>
          </a:xfrm>
        </p:spPr>
        <p:txBody>
          <a:bodyPr anchor="t">
            <a:normAutofit/>
          </a:bodyPr>
          <a:lstStyle>
            <a:lvl1pPr marL="0" indent="0" algn="l">
              <a:buNone/>
              <a:defRPr sz="1800" b="1" baseline="0">
                <a:solidFill>
                  <a:srgbClr val="FFFF00"/>
                </a:solidFill>
                <a:latin typeface="Arial" pitchFamily="34" charset="0"/>
                <a:cs typeface="Arial" pitchFamily="34" charset="0"/>
              </a:defRPr>
            </a:lvl1pPr>
          </a:lstStyle>
          <a:p>
            <a:pPr lvl="0"/>
            <a:r>
              <a:rPr lang="en-US" dirty="0"/>
              <a:t>Speaker Name</a:t>
            </a:r>
          </a:p>
        </p:txBody>
      </p:sp>
      <p:sp>
        <p:nvSpPr>
          <p:cNvPr id="11" name="Text Placeholder 3"/>
          <p:cNvSpPr>
            <a:spLocks noGrp="1"/>
          </p:cNvSpPr>
          <p:nvPr>
            <p:ph type="body" sz="quarter" idx="12" hasCustomPrompt="1"/>
          </p:nvPr>
        </p:nvSpPr>
        <p:spPr>
          <a:xfrm>
            <a:off x="1167998" y="6195812"/>
            <a:ext cx="5391150" cy="327457"/>
          </a:xfrm>
        </p:spPr>
        <p:txBody>
          <a:bodyPr anchor="t">
            <a:no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Date</a:t>
            </a:r>
          </a:p>
        </p:txBody>
      </p:sp>
      <p:sp>
        <p:nvSpPr>
          <p:cNvPr id="12" name="Text Placeholder 3"/>
          <p:cNvSpPr>
            <a:spLocks noGrp="1"/>
          </p:cNvSpPr>
          <p:nvPr>
            <p:ph type="body" sz="quarter" idx="11" hasCustomPrompt="1"/>
          </p:nvPr>
        </p:nvSpPr>
        <p:spPr>
          <a:xfrm>
            <a:off x="1167998" y="5870143"/>
            <a:ext cx="5391150" cy="327457"/>
          </a:xfrm>
        </p:spPr>
        <p:txBody>
          <a:bodyPr anchor="t">
            <a:normAutofit/>
          </a:bodyPr>
          <a:lstStyle>
            <a:lvl1pPr marL="0" indent="0" algn="l">
              <a:buNone/>
              <a:defRPr sz="1800" b="0" baseline="0">
                <a:solidFill>
                  <a:srgbClr val="FFFF00"/>
                </a:solidFill>
                <a:latin typeface="Arial" pitchFamily="34" charset="0"/>
                <a:cs typeface="Arial" pitchFamily="34" charset="0"/>
              </a:defRPr>
            </a:lvl1pPr>
          </a:lstStyle>
          <a:p>
            <a:pPr lvl="0"/>
            <a:r>
              <a:rPr lang="en-US" dirty="0"/>
              <a:t>Speaker Title</a:t>
            </a:r>
          </a:p>
        </p:txBody>
      </p:sp>
    </p:spTree>
    <p:extLst>
      <p:ext uri="{BB962C8B-B14F-4D97-AF65-F5344CB8AC3E}">
        <p14:creationId xmlns:p14="http://schemas.microsoft.com/office/powerpoint/2010/main" val="154750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637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idx="1"/>
          </p:nvPr>
        </p:nvSpPr>
        <p:spPr>
          <a:xfrm>
            <a:off x="4765492" y="273051"/>
            <a:ext cx="6060417" cy="5853113"/>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6328A8D-614A-44EF-A066-E2F3F64FF356}" type="datetime1">
              <a:rPr lang="en-US" smtClean="0"/>
              <a:pPr/>
              <a:t>2/23/2022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357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atin typeface="Arial" pitchFamily="34" charset="0"/>
                <a:cs typeface="Arial" pitchFamily="34" charset="0"/>
              </a:defRPr>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4FCED70F-6504-40F5-8AA3-DE8EBCFD984D}" type="datetime1">
              <a:rPr lang="en-US" smtClean="0"/>
              <a:pPr/>
              <a:t>2/23/2022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5452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D03ABDF7-39F1-4BFB-A13F-6F2E2041B568}" type="datetime1">
              <a:rPr lang="en-US" smtClean="0"/>
              <a:pPr/>
              <a:t>2/23/2022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824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12589" y="274639"/>
            <a:ext cx="9853823" cy="5851525"/>
          </a:xfrm>
        </p:spPr>
        <p:txBody>
          <a:bodyPr vert="eaVert"/>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56294D1-DF86-4991-BA8F-3305AA15E5FF}" type="datetime1">
              <a:rPr lang="en-US" smtClean="0"/>
              <a:pPr/>
              <a:t>2/23/2022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88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Slide Picture with Titl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4295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Slide Pictur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6858000"/>
          </a:xfrm>
        </p:spPr>
        <p:txBody>
          <a:bodyPr/>
          <a:lstStyle>
            <a:lvl1pPr>
              <a:defRPr>
                <a:latin typeface="Arial" pitchFamily="34" charset="0"/>
                <a:cs typeface="Arial" pitchFamily="34" charset="0"/>
              </a:defRPr>
            </a:lvl1pPr>
          </a:lstStyle>
          <a:p>
            <a:r>
              <a:rPr lang="en-US"/>
              <a:t>Click icon to add picture</a:t>
            </a:r>
            <a:endParaRPr lang="en-US" dirty="0"/>
          </a:p>
        </p:txBody>
      </p:sp>
    </p:spTree>
    <p:extLst>
      <p:ext uri="{BB962C8B-B14F-4D97-AF65-F5344CB8AC3E}">
        <p14:creationId xmlns:p14="http://schemas.microsoft.com/office/powerpoint/2010/main" val="304178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_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22576"/>
            <a:ext cx="2423616" cy="3635424"/>
          </a:xfrm>
          <a:prstGeom prst="rect">
            <a:avLst/>
          </a:prstGeom>
        </p:spPr>
      </p:pic>
      <p:sp>
        <p:nvSpPr>
          <p:cNvPr id="7" name="TextBox 6"/>
          <p:cNvSpPr txBox="1"/>
          <p:nvPr userDrawn="1"/>
        </p:nvSpPr>
        <p:spPr bwMode="auto">
          <a:xfrm>
            <a:off x="1979612" y="4219724"/>
            <a:ext cx="5638800" cy="1815882"/>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algn="r">
              <a:spcBef>
                <a:spcPts val="0"/>
              </a:spcBef>
              <a:buSzTx/>
            </a:pPr>
            <a:r>
              <a:rPr lang="en-US" sz="2800" i="0" dirty="0">
                <a:latin typeface="Arial" pitchFamily="34" charset="0"/>
                <a:cs typeface="Arial" pitchFamily="34" charset="0"/>
              </a:rPr>
              <a:t>Dr Ganesh </a:t>
            </a:r>
            <a:r>
              <a:rPr lang="en-US" sz="2800" i="0" dirty="0" err="1">
                <a:latin typeface="Arial" pitchFamily="34" charset="0"/>
                <a:cs typeface="Arial" pitchFamily="34" charset="0"/>
              </a:rPr>
              <a:t>Neelakanta</a:t>
            </a:r>
            <a:r>
              <a:rPr lang="en-US" sz="2800" i="0" dirty="0">
                <a:latin typeface="Arial" pitchFamily="34" charset="0"/>
                <a:cs typeface="Arial" pitchFamily="34" charset="0"/>
              </a:rPr>
              <a:t> </a:t>
            </a:r>
            <a:r>
              <a:rPr lang="en-US" sz="2800" i="0" dirty="0" err="1">
                <a:latin typeface="Arial" pitchFamily="34" charset="0"/>
                <a:cs typeface="Arial" pitchFamily="34" charset="0"/>
              </a:rPr>
              <a:t>Iyer</a:t>
            </a:r>
            <a:endParaRPr lang="en-US" sz="2800" i="0" dirty="0">
              <a:latin typeface="Arial" pitchFamily="34" charset="0"/>
              <a:cs typeface="Arial" pitchFamily="34" charset="0"/>
            </a:endParaRPr>
          </a:p>
          <a:p>
            <a:pPr algn="r">
              <a:spcBef>
                <a:spcPts val="0"/>
              </a:spcBef>
              <a:buSzTx/>
            </a:pPr>
            <a:endParaRPr lang="en-US" sz="2800" i="0" dirty="0">
              <a:latin typeface="Arial" pitchFamily="34" charset="0"/>
              <a:cs typeface="Arial" pitchFamily="34" charset="0"/>
            </a:endParaRPr>
          </a:p>
          <a:p>
            <a:pPr algn="r">
              <a:spcBef>
                <a:spcPts val="0"/>
              </a:spcBef>
              <a:buSzTx/>
            </a:pPr>
            <a:r>
              <a:rPr lang="en-US" sz="2800" i="0" dirty="0">
                <a:latin typeface="Arial" pitchFamily="34" charset="0"/>
                <a:cs typeface="Arial" pitchFamily="34" charset="0"/>
              </a:rPr>
              <a:t>ni_amrita@progress.com</a:t>
            </a:r>
          </a:p>
          <a:p>
            <a:pPr algn="r">
              <a:spcBef>
                <a:spcPts val="0"/>
              </a:spcBef>
              <a:buSzTx/>
            </a:pPr>
            <a:r>
              <a:rPr lang="en-US" sz="2800" i="0" dirty="0">
                <a:latin typeface="Arial" pitchFamily="34" charset="0"/>
                <a:cs typeface="Arial" pitchFamily="34" charset="0"/>
              </a:rPr>
              <a:t>ganesh.vigneswara@gmail.com </a:t>
            </a:r>
          </a:p>
        </p:txBody>
      </p:sp>
      <p:pic>
        <p:nvPicPr>
          <p:cNvPr id="8" name="Picture 4" descr="Image result for thank you"/>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84612" y="1143000"/>
            <a:ext cx="3867891" cy="2737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990012" y="152400"/>
            <a:ext cx="2820821" cy="282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507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9284184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133171" cy="1143000"/>
          </a:xfrm>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07709954-28B3-4283-B2DC-1D2E6DE995B9}" type="datetime1">
              <a:rPr lang="en-US" smtClean="0"/>
              <a:pPr/>
              <a:t>2/23/2022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sp>
        <p:nvSpPr>
          <p:cNvPr id="7" name="AutoShape 2" descr="Image result for amrita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085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atin typeface="Arial" pitchFamily="34" charset="0"/>
                <a:cs typeface="Arial" pitchFamily="34" charset="0"/>
              </a:defRPr>
            </a:lvl1pPr>
          </a:lstStyle>
          <a:p>
            <a:fld id="{B9416B4E-D5A4-4AB9-B102-3A2FDFA13286}" type="datetime1">
              <a:rPr lang="en-US" smtClean="0"/>
              <a:pPr/>
              <a:t>2/23/2022</a:t>
            </a:fld>
            <a:endParaRPr lang="en-US"/>
          </a:p>
        </p:txBody>
      </p:sp>
      <p:sp>
        <p:nvSpPr>
          <p:cNvPr id="5" name="Footer Placeholder 4"/>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6" name="Slide Number Placeholder 5"/>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8"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799012"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613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045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Content Placeholder 2"/>
          <p:cNvSpPr>
            <a:spLocks noGrp="1"/>
          </p:cNvSpPr>
          <p:nvPr>
            <p:ph sz="half" idx="1"/>
          </p:nvPr>
        </p:nvSpPr>
        <p:spPr>
          <a:xfrm>
            <a:off x="608012" y="1600200"/>
            <a:ext cx="5486400"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99212" y="1600200"/>
            <a:ext cx="5486399" cy="4525963"/>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pitchFamily="34" charset="0"/>
                <a:cs typeface="Arial" pitchFamily="34" charset="0"/>
              </a:defRPr>
            </a:lvl1pPr>
          </a:lstStyle>
          <a:p>
            <a:fld id="{B55698FB-27BF-4C47-983F-CA7FB5BC7607}" type="datetime1">
              <a:rPr lang="en-US" smtClean="0"/>
              <a:pPr/>
              <a:t>2/23/2022</a:t>
            </a:fld>
            <a:endParaRPr lang="en-US"/>
          </a:p>
        </p:txBody>
      </p:sp>
      <p:sp>
        <p:nvSpPr>
          <p:cNvPr id="6" name="Footer Placeholder 5"/>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7" name="Slide Number Placeholder 6"/>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6088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99807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atin typeface="Arial" pitchFamily="34" charset="0"/>
                <a:cs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atin typeface="Arial" pitchFamily="34" charset="0"/>
                <a:cs typeface="Arial" pitchFamily="34" charset="0"/>
              </a:defRPr>
            </a:lvl1pPr>
            <a:lvl2pPr>
              <a:defRPr sz="2000">
                <a:latin typeface="Arial" pitchFamily="34" charset="0"/>
                <a:cs typeface="Arial" pitchFamily="34" charset="0"/>
              </a:defRPr>
            </a:lvl2pPr>
            <a:lvl3pPr>
              <a:defRPr sz="1800">
                <a:latin typeface="Arial" pitchFamily="34" charset="0"/>
                <a:cs typeface="Arial" pitchFamily="34" charset="0"/>
              </a:defRPr>
            </a:lvl3pPr>
            <a:lvl4pPr>
              <a:defRPr sz="1600">
                <a:latin typeface="Arial" pitchFamily="34" charset="0"/>
                <a:cs typeface="Arial" pitchFamily="34" charset="0"/>
              </a:defRPr>
            </a:lvl4pPr>
            <a:lvl5pPr>
              <a:defRPr sz="1600">
                <a:latin typeface="Arial" pitchFamily="34" charset="0"/>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pitchFamily="34" charset="0"/>
                <a:cs typeface="Arial" pitchFamily="34" charset="0"/>
              </a:defRPr>
            </a:lvl1pPr>
          </a:lstStyle>
          <a:p>
            <a:fld id="{4DC94FE6-B913-4D1C-A206-493B5CB56A1B}" type="datetime1">
              <a:rPr lang="en-US" smtClean="0"/>
              <a:pPr/>
              <a:t>2/23/2022</a:t>
            </a:fld>
            <a:endParaRPr lang="en-US"/>
          </a:p>
        </p:txBody>
      </p:sp>
      <p:sp>
        <p:nvSpPr>
          <p:cNvPr id="8" name="Footer Placeholder 7"/>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9" name="Slide Number Placeholder 8"/>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11"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75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8"/>
            <a:ext cx="10056971" cy="1143000"/>
          </a:xfrm>
        </p:spPr>
        <p:txBody>
          <a:bodyPr/>
          <a:lstStyle>
            <a:lvl1pPr>
              <a:defRPr>
                <a:latin typeface="Arial" pitchFamily="34" charset="0"/>
                <a:cs typeface="Arial"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pitchFamily="34" charset="0"/>
                <a:cs typeface="Arial" pitchFamily="34" charset="0"/>
              </a:defRPr>
            </a:lvl1pPr>
          </a:lstStyle>
          <a:p>
            <a:fld id="{0F210AB6-92B5-418A-B188-09ABB327D03A}" type="datetime1">
              <a:rPr lang="en-US" smtClean="0"/>
              <a:pPr/>
              <a:t>2/23/2022</a:t>
            </a:fld>
            <a:endParaRPr lang="en-US"/>
          </a:p>
        </p:txBody>
      </p:sp>
      <p:sp>
        <p:nvSpPr>
          <p:cNvPr id="4" name="Footer Placeholder 3"/>
          <p:cNvSpPr>
            <a:spLocks noGrp="1"/>
          </p:cNvSpPr>
          <p:nvPr>
            <p:ph type="ftr" sz="quarter" idx="11"/>
          </p:nvPr>
        </p:nvSpPr>
        <p:spPr/>
        <p:txBody>
          <a:bodyPr/>
          <a:lstStyle>
            <a:lvl1pPr>
              <a:defRPr>
                <a:latin typeface="Arial" pitchFamily="34" charset="0"/>
                <a:cs typeface="Arial" pitchFamily="34" charset="0"/>
              </a:defRPr>
            </a:lvl1pPr>
          </a:lstStyle>
          <a:p>
            <a:r>
              <a:rPr lang="en-US"/>
              <a:t>Dr Ganesh Neelakanta Iyer</a:t>
            </a:r>
          </a:p>
        </p:txBody>
      </p:sp>
      <p:sp>
        <p:nvSpPr>
          <p:cNvPr id="5" name="Slide Number Placeholder 4"/>
          <p:cNvSpPr>
            <a:spLocks noGrp="1"/>
          </p:cNvSpPr>
          <p:nvPr>
            <p:ph type="sldNum" sz="quarter" idx="12"/>
          </p:nvPr>
        </p:nvSpPr>
        <p:spPr/>
        <p:txBody>
          <a:bodyPr/>
          <a:lstStyle>
            <a:lvl1pPr>
              <a:defRPr>
                <a:latin typeface="Arial" pitchFamily="34" charset="0"/>
                <a:cs typeface="Arial" pitchFamily="34" charset="0"/>
              </a:defRPr>
            </a:lvl1pPr>
          </a:lstStyle>
          <a:p>
            <a:fld id="{F73DB6DB-7499-4228-9BC0-66809057D228}" type="slidenum">
              <a:rPr lang="en-US" smtClean="0"/>
              <a:pPr/>
              <a:t>‹#›</a:t>
            </a:fld>
            <a:endParaRPr lang="en-US"/>
          </a:p>
        </p:txBody>
      </p:sp>
      <p:pic>
        <p:nvPicPr>
          <p:cNvPr id="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27789" y="10565"/>
            <a:ext cx="1361035" cy="136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194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 background Dark">
    <p:spTree>
      <p:nvGrpSpPr>
        <p:cNvPr id="1" name=""/>
        <p:cNvGrpSpPr/>
        <p:nvPr/>
      </p:nvGrpSpPr>
      <p:grpSpPr>
        <a:xfrm>
          <a:off x="0" y="0"/>
          <a:ext cx="0" cy="0"/>
          <a:chOff x="0" y="0"/>
          <a:chExt cx="0" cy="0"/>
        </a:xfrm>
      </p:grpSpPr>
      <p:pic>
        <p:nvPicPr>
          <p:cNvPr id="1028" name="Picture 4" descr="Image result for background texture design"/>
          <p:cNvPicPr>
            <a:picLocks noChangeAspect="1" noChangeArrowheads="1"/>
          </p:cNvPicPr>
          <p:nvPr userDrawn="1"/>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t="9989"/>
          <a:stretch/>
        </p:blipFill>
        <p:spPr bwMode="auto">
          <a:xfrm>
            <a:off x="-2" y="14130"/>
            <a:ext cx="12188825" cy="68570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842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with background Dark">
    <p:spTree>
      <p:nvGrpSpPr>
        <p:cNvPr id="1" name=""/>
        <p:cNvGrpSpPr/>
        <p:nvPr/>
      </p:nvGrpSpPr>
      <p:grpSpPr>
        <a:xfrm>
          <a:off x="0" y="0"/>
          <a:ext cx="0" cy="0"/>
          <a:chOff x="0" y="0"/>
          <a:chExt cx="0" cy="0"/>
        </a:xfrm>
      </p:grpSpPr>
      <p:pic>
        <p:nvPicPr>
          <p:cNvPr id="2066" name="Picture 18" descr="Image result for background texture design elephant body"/>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55" y="7936"/>
            <a:ext cx="12206179" cy="68659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2703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2_Title with background Dark">
    <p:spTree>
      <p:nvGrpSpPr>
        <p:cNvPr id="1" name=""/>
        <p:cNvGrpSpPr/>
        <p:nvPr/>
      </p:nvGrpSpPr>
      <p:grpSpPr>
        <a:xfrm>
          <a:off x="0" y="0"/>
          <a:ext cx="0" cy="0"/>
          <a:chOff x="0" y="0"/>
          <a:chExt cx="0" cy="0"/>
        </a:xfrm>
      </p:grpSpPr>
      <p:pic>
        <p:nvPicPr>
          <p:cNvPr id="3074" name="Picture 2" descr="Image result for background texture design peacock"/>
          <p:cNvPicPr>
            <a:picLocks noChangeAspect="1" noChangeArrowheads="1"/>
          </p:cNvPicPr>
          <p:nvPr userDrawn="1"/>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57" t="9738" r="257" b="9738"/>
          <a:stretch/>
        </p:blipFill>
        <p:spPr bwMode="auto">
          <a:xfrm>
            <a:off x="-30491" y="-4795"/>
            <a:ext cx="12219316" cy="68874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6612" y="2819400"/>
            <a:ext cx="10056971" cy="1143000"/>
          </a:xfrm>
        </p:spPr>
        <p:txBody>
          <a:bodyPr/>
          <a:lstStyle>
            <a:lvl1pPr>
              <a:defRPr>
                <a:solidFill>
                  <a:srgbClr val="FFFF00"/>
                </a:solidFill>
                <a:latin typeface="Arial" pitchFamily="34" charset="0"/>
                <a:cs typeface="Arial" pitchFamily="34" charset="0"/>
              </a:defRPr>
            </a:lvl1pPr>
          </a:lstStyle>
          <a:p>
            <a:r>
              <a:rPr lang="en-US"/>
              <a:t>Click to edit Master title style</a:t>
            </a:r>
            <a:endParaRPr lang="en-US" dirty="0"/>
          </a:p>
        </p:txBody>
      </p:sp>
      <p:sp>
        <p:nvSpPr>
          <p:cNvPr id="3" name="AutoShape 2" descr="Image result for background texture design elephant"/>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Image result for background texture design elephant"/>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2" descr="Image result for background texture design elephant body"/>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Image result for background texture design elephant body"/>
          <p:cNvSpPr>
            <a:spLocks noChangeAspect="1" noChangeArrowheads="1"/>
          </p:cNvSpPr>
          <p:nvPr userDrawn="1"/>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3409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964BA5-1061-408E-8942-1F8E01A62DEC}" type="datetime1">
              <a:rPr lang="en-US" smtClean="0"/>
              <a:t>2/23/2022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Dr</a:t>
            </a:r>
            <a:r>
              <a:rPr lang="en-US" dirty="0"/>
              <a:t> Ganesh </a:t>
            </a:r>
            <a:r>
              <a:rPr lang="en-US" dirty="0" err="1"/>
              <a:t>Neelakanta</a:t>
            </a:r>
            <a:r>
              <a:rPr lang="en-US" dirty="0"/>
              <a:t> </a:t>
            </a:r>
            <a:r>
              <a:rPr lang="en-US" dirty="0" err="1"/>
              <a:t>Iyer</a:t>
            </a:r>
            <a:endParaRPr lang="en-US" dirty="0"/>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DB6DB-7499-4228-9BC0-66809057D228}" type="slidenum">
              <a:rPr lang="en-US" smtClean="0"/>
              <a:t>‹#›</a:t>
            </a:fld>
            <a:endParaRPr lang="en-US" dirty="0"/>
          </a:p>
        </p:txBody>
      </p:sp>
    </p:spTree>
    <p:extLst>
      <p:ext uri="{BB962C8B-B14F-4D97-AF65-F5344CB8AC3E}">
        <p14:creationId xmlns:p14="http://schemas.microsoft.com/office/powerpoint/2010/main" val="23585588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4" r:id="rId8"/>
    <p:sldLayoutId id="2147483665" r:id="rId9"/>
    <p:sldLayoutId id="2147483655" r:id="rId10"/>
    <p:sldLayoutId id="2147483656" r:id="rId11"/>
    <p:sldLayoutId id="2147483657" r:id="rId12"/>
    <p:sldLayoutId id="2147483658" r:id="rId13"/>
    <p:sldLayoutId id="2147483659" r:id="rId14"/>
    <p:sldLayoutId id="2147483661" r:id="rId15"/>
    <p:sldLayoutId id="2147483662" r:id="rId16"/>
    <p:sldLayoutId id="2147483660" r:id="rId17"/>
    <p:sldLayoutId id="2147483688" r:id="rId18"/>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8.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7.wmf"/></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21.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20.wmf"/></Relationships>
</file>

<file path=ppt/slides/_rels/slide23.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21.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22.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cm.tees.ac.uk/m.nawaz/HND_SAD/sad_07%20drawing%20DFD%20supp.ppt"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www-128.ibm.com/developerworks/rational/newt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58464" y="1857658"/>
            <a:ext cx="9331748" cy="1482442"/>
          </a:xfrm>
        </p:spPr>
        <p:txBody>
          <a:bodyPr>
            <a:normAutofit/>
          </a:bodyPr>
          <a:lstStyle/>
          <a:p>
            <a:r>
              <a:rPr lang="en-US" dirty="0"/>
              <a:t>15CSE313 </a:t>
            </a:r>
            <a:br>
              <a:rPr lang="en-US" dirty="0"/>
            </a:br>
            <a:r>
              <a:rPr lang="en-US" dirty="0"/>
              <a:t>Software Engineering</a:t>
            </a:r>
          </a:p>
        </p:txBody>
      </p:sp>
      <p:sp>
        <p:nvSpPr>
          <p:cNvPr id="7" name="Subtitle 6"/>
          <p:cNvSpPr>
            <a:spLocks noGrp="1"/>
          </p:cNvSpPr>
          <p:nvPr>
            <p:ph type="subTitle" idx="1"/>
          </p:nvPr>
        </p:nvSpPr>
        <p:spPr>
          <a:xfrm>
            <a:off x="1827212" y="3276600"/>
            <a:ext cx="5479648" cy="723098"/>
          </a:xfrm>
        </p:spPr>
        <p:txBody>
          <a:bodyPr>
            <a:normAutofit/>
          </a:bodyPr>
          <a:lstStyle/>
          <a:p>
            <a:r>
              <a:rPr lang="en-US" dirty="0"/>
              <a:t>Design Concepts</a:t>
            </a:r>
          </a:p>
        </p:txBody>
      </p:sp>
      <p:sp>
        <p:nvSpPr>
          <p:cNvPr id="8" name="Text Placeholder 7"/>
          <p:cNvSpPr>
            <a:spLocks noGrp="1"/>
          </p:cNvSpPr>
          <p:nvPr>
            <p:ph type="body" sz="quarter" idx="10"/>
          </p:nvPr>
        </p:nvSpPr>
        <p:spPr/>
        <p:txBody>
          <a:bodyPr>
            <a:normAutofit fontScale="92500" lnSpcReduction="10000"/>
          </a:bodyPr>
          <a:lstStyle/>
          <a:p>
            <a:r>
              <a:rPr lang="en-US" dirty="0"/>
              <a:t>		</a:t>
            </a:r>
          </a:p>
        </p:txBody>
      </p:sp>
      <p:sp>
        <p:nvSpPr>
          <p:cNvPr id="10" name="Text Placeholder 9"/>
          <p:cNvSpPr>
            <a:spLocks noGrp="1"/>
          </p:cNvSpPr>
          <p:nvPr>
            <p:ph type="body" sz="quarter" idx="12"/>
          </p:nvPr>
        </p:nvSpPr>
        <p:spPr/>
        <p:txBody>
          <a:bodyPr/>
          <a:lstStyle/>
          <a:p>
            <a:r>
              <a:rPr lang="en-US" dirty="0"/>
              <a:t>Amrita </a:t>
            </a:r>
            <a:r>
              <a:rPr lang="en-US" dirty="0" err="1"/>
              <a:t>Vishwa</a:t>
            </a:r>
            <a:r>
              <a:rPr lang="en-US" dirty="0"/>
              <a:t> </a:t>
            </a:r>
            <a:r>
              <a:rPr lang="en-US" dirty="0" err="1"/>
              <a:t>Vidyapeetham</a:t>
            </a:r>
            <a:r>
              <a:rPr lang="en-US" dirty="0"/>
              <a:t>, Coimbatore</a:t>
            </a:r>
          </a:p>
        </p:txBody>
      </p:sp>
      <p:sp>
        <p:nvSpPr>
          <p:cNvPr id="9" name="Text Placeholder 8"/>
          <p:cNvSpPr>
            <a:spLocks noGrp="1"/>
          </p:cNvSpPr>
          <p:nvPr>
            <p:ph type="body" sz="quarter" idx="11"/>
          </p:nvPr>
        </p:nvSpPr>
        <p:spPr/>
        <p:txBody>
          <a:bodyPr>
            <a:normAutofit fontScale="92500" lnSpcReduction="10000"/>
          </a:bodyPr>
          <a:lstStyle/>
          <a:p>
            <a:r>
              <a:rPr lang="en-US" dirty="0"/>
              <a:t>Dept of Computer Science and </a:t>
            </a:r>
            <a:r>
              <a:rPr lang="en-US" dirty="0" err="1"/>
              <a:t>Engg</a:t>
            </a:r>
            <a:endParaRPr lang="en-US" dirty="0"/>
          </a:p>
        </p:txBody>
      </p:sp>
      <p:pic>
        <p:nvPicPr>
          <p:cNvPr id="1026" name="Picture 2" descr="C:\Users\ni_ganesh\Pictures\15281021053838327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7012" y="-304800"/>
            <a:ext cx="3901456" cy="195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7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914162" y="60198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3" name="Rectangle 3"/>
          <p:cNvSpPr>
            <a:spLocks noChangeArrowheads="1"/>
          </p:cNvSpPr>
          <p:nvPr/>
        </p:nvSpPr>
        <p:spPr bwMode="auto">
          <a:xfrm>
            <a:off x="4164515" y="60198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4" name="Rectangle 4"/>
          <p:cNvSpPr>
            <a:spLocks noGrp="1" noChangeArrowheads="1"/>
          </p:cNvSpPr>
          <p:nvPr>
            <p:ph type="title"/>
          </p:nvPr>
        </p:nvSpPr>
        <p:spPr>
          <a:xfrm>
            <a:off x="914162" y="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Rules for Drawing DFD’s</a:t>
            </a:r>
          </a:p>
        </p:txBody>
      </p:sp>
      <p:sp>
        <p:nvSpPr>
          <p:cNvPr id="10245" name="Rectangle 5"/>
          <p:cNvSpPr>
            <a:spLocks noChangeArrowheads="1"/>
          </p:cNvSpPr>
          <p:nvPr/>
        </p:nvSpPr>
        <p:spPr bwMode="auto">
          <a:xfrm>
            <a:off x="406294" y="4724400"/>
            <a:ext cx="2234618" cy="83820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6" name="Line 6"/>
          <p:cNvSpPr>
            <a:spLocks noChangeShapeType="1"/>
          </p:cNvSpPr>
          <p:nvPr/>
        </p:nvSpPr>
        <p:spPr bwMode="auto">
          <a:xfrm>
            <a:off x="2676887" y="49530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247" name="Group 7"/>
          <p:cNvGrpSpPr>
            <a:grpSpLocks/>
          </p:cNvGrpSpPr>
          <p:nvPr/>
        </p:nvGrpSpPr>
        <p:grpSpPr bwMode="auto">
          <a:xfrm>
            <a:off x="406294" y="3048000"/>
            <a:ext cx="2226153" cy="533400"/>
            <a:chOff x="192" y="2064"/>
            <a:chExt cx="1052" cy="336"/>
          </a:xfrm>
        </p:grpSpPr>
        <p:sp>
          <p:nvSpPr>
            <p:cNvPr id="10248" name="Line 8"/>
            <p:cNvSpPr>
              <a:spLocks noChangeShapeType="1"/>
            </p:cNvSpPr>
            <p:nvPr/>
          </p:nvSpPr>
          <p:spPr bwMode="auto">
            <a:xfrm>
              <a:off x="198" y="2064"/>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9" name="Line 9"/>
            <p:cNvSpPr>
              <a:spLocks noChangeShapeType="1"/>
            </p:cNvSpPr>
            <p:nvPr/>
          </p:nvSpPr>
          <p:spPr bwMode="auto">
            <a:xfrm>
              <a:off x="197" y="2400"/>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0" name="Line 10"/>
            <p:cNvSpPr>
              <a:spLocks noChangeShapeType="1"/>
            </p:cNvSpPr>
            <p:nvPr/>
          </p:nvSpPr>
          <p:spPr bwMode="auto">
            <a:xfrm>
              <a:off x="192" y="2069"/>
              <a:ext cx="0"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251" name="Line 11"/>
          <p:cNvSpPr>
            <a:spLocks noChangeShapeType="1"/>
          </p:cNvSpPr>
          <p:nvPr/>
        </p:nvSpPr>
        <p:spPr bwMode="auto">
          <a:xfrm>
            <a:off x="3997343" y="18288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2" name="Line 12"/>
          <p:cNvSpPr>
            <a:spLocks noChangeShapeType="1"/>
          </p:cNvSpPr>
          <p:nvPr/>
        </p:nvSpPr>
        <p:spPr bwMode="auto">
          <a:xfrm>
            <a:off x="442269" y="18288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3" name="Line 13"/>
          <p:cNvSpPr>
            <a:spLocks noChangeShapeType="1"/>
          </p:cNvSpPr>
          <p:nvPr/>
        </p:nvSpPr>
        <p:spPr bwMode="auto">
          <a:xfrm>
            <a:off x="2676887" y="32004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0254" name="Group 14"/>
          <p:cNvGrpSpPr>
            <a:grpSpLocks/>
          </p:cNvGrpSpPr>
          <p:nvPr/>
        </p:nvGrpSpPr>
        <p:grpSpPr bwMode="auto">
          <a:xfrm>
            <a:off x="2336191" y="1143000"/>
            <a:ext cx="1625177" cy="1371600"/>
            <a:chOff x="1104" y="864"/>
            <a:chExt cx="768" cy="864"/>
          </a:xfrm>
        </p:grpSpPr>
        <p:sp>
          <p:nvSpPr>
            <p:cNvPr id="10255" name="AutoShape 15"/>
            <p:cNvSpPr>
              <a:spLocks noChangeArrowheads="1"/>
            </p:cNvSpPr>
            <p:nvPr/>
          </p:nvSpPr>
          <p:spPr bwMode="auto">
            <a:xfrm>
              <a:off x="1104" y="864"/>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6" name="Line 16"/>
            <p:cNvSpPr>
              <a:spLocks noChangeShapeType="1"/>
            </p:cNvSpPr>
            <p:nvPr/>
          </p:nvSpPr>
          <p:spPr bwMode="auto">
            <a:xfrm>
              <a:off x="1109" y="1056"/>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257" name="Group 17"/>
          <p:cNvGrpSpPr>
            <a:grpSpLocks/>
          </p:cNvGrpSpPr>
          <p:nvPr/>
        </p:nvGrpSpPr>
        <p:grpSpPr bwMode="auto">
          <a:xfrm>
            <a:off x="4672383" y="2667000"/>
            <a:ext cx="1625177" cy="1371600"/>
            <a:chOff x="2208" y="1824"/>
            <a:chExt cx="768" cy="864"/>
          </a:xfrm>
        </p:grpSpPr>
        <p:sp>
          <p:nvSpPr>
            <p:cNvPr id="10258" name="AutoShape 18"/>
            <p:cNvSpPr>
              <a:spLocks noChangeArrowheads="1"/>
            </p:cNvSpPr>
            <p:nvPr/>
          </p:nvSpPr>
          <p:spPr bwMode="auto">
            <a:xfrm>
              <a:off x="2208" y="1824"/>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9" name="Line 19"/>
            <p:cNvSpPr>
              <a:spLocks noChangeShapeType="1"/>
            </p:cNvSpPr>
            <p:nvPr/>
          </p:nvSpPr>
          <p:spPr bwMode="auto">
            <a:xfrm>
              <a:off x="2213" y="2016"/>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260" name="Group 20"/>
          <p:cNvGrpSpPr>
            <a:grpSpLocks/>
          </p:cNvGrpSpPr>
          <p:nvPr/>
        </p:nvGrpSpPr>
        <p:grpSpPr bwMode="auto">
          <a:xfrm>
            <a:off x="4672383" y="4343400"/>
            <a:ext cx="1625177" cy="1371600"/>
            <a:chOff x="2208" y="2880"/>
            <a:chExt cx="768" cy="864"/>
          </a:xfrm>
        </p:grpSpPr>
        <p:sp>
          <p:nvSpPr>
            <p:cNvPr id="10261" name="AutoShape 21"/>
            <p:cNvSpPr>
              <a:spLocks noChangeArrowheads="1"/>
            </p:cNvSpPr>
            <p:nvPr/>
          </p:nvSpPr>
          <p:spPr bwMode="auto">
            <a:xfrm>
              <a:off x="2208" y="2880"/>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2" name="Line 22"/>
            <p:cNvSpPr>
              <a:spLocks noChangeShapeType="1"/>
            </p:cNvSpPr>
            <p:nvPr/>
          </p:nvSpPr>
          <p:spPr bwMode="auto">
            <a:xfrm>
              <a:off x="2213" y="3072"/>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0263" name="Line 23"/>
          <p:cNvSpPr>
            <a:spLocks noChangeShapeType="1"/>
          </p:cNvSpPr>
          <p:nvPr/>
        </p:nvSpPr>
        <p:spPr bwMode="auto">
          <a:xfrm flipH="1">
            <a:off x="2609171" y="5334000"/>
            <a:ext cx="209707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4" name="Line 24"/>
          <p:cNvSpPr>
            <a:spLocks noChangeShapeType="1"/>
          </p:cNvSpPr>
          <p:nvPr/>
        </p:nvSpPr>
        <p:spPr bwMode="auto">
          <a:xfrm flipH="1">
            <a:off x="2507598" y="3505200"/>
            <a:ext cx="219864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5" name="Rectangle 25"/>
          <p:cNvSpPr>
            <a:spLocks noChangeArrowheads="1"/>
          </p:cNvSpPr>
          <p:nvPr/>
        </p:nvSpPr>
        <p:spPr bwMode="auto">
          <a:xfrm>
            <a:off x="7184213" y="1484314"/>
            <a:ext cx="3119445"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a:t>
            </a:r>
            <a:r>
              <a:rPr lang="en-US" b="1"/>
              <a:t> minimum</a:t>
            </a:r>
            <a:r>
              <a:rPr lang="en-US"/>
              <a:t> of one data flow</a:t>
            </a:r>
          </a:p>
          <a:p>
            <a:r>
              <a:rPr lang="en-US"/>
              <a:t>in and one data flow out of </a:t>
            </a:r>
          </a:p>
          <a:p>
            <a:r>
              <a:rPr lang="en-US"/>
              <a:t>a process</a:t>
            </a:r>
          </a:p>
        </p:txBody>
      </p:sp>
      <p:sp>
        <p:nvSpPr>
          <p:cNvPr id="10266" name="Rectangle 26"/>
          <p:cNvSpPr>
            <a:spLocks noChangeArrowheads="1"/>
          </p:cNvSpPr>
          <p:nvPr/>
        </p:nvSpPr>
        <p:spPr bwMode="auto">
          <a:xfrm>
            <a:off x="7205375" y="2814639"/>
            <a:ext cx="2568012"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 datastore </a:t>
            </a:r>
            <a:r>
              <a:rPr lang="en-US" b="1"/>
              <a:t>must </a:t>
            </a:r>
            <a:r>
              <a:rPr lang="en-US"/>
              <a:t>be </a:t>
            </a:r>
          </a:p>
          <a:p>
            <a:r>
              <a:rPr lang="en-US"/>
              <a:t>connected to a process</a:t>
            </a:r>
          </a:p>
          <a:p>
            <a:r>
              <a:rPr lang="en-US"/>
              <a:t>(either in, out, or both)</a:t>
            </a:r>
          </a:p>
        </p:txBody>
      </p:sp>
      <p:sp>
        <p:nvSpPr>
          <p:cNvPr id="10267" name="Rectangle 27"/>
          <p:cNvSpPr>
            <a:spLocks noChangeArrowheads="1"/>
          </p:cNvSpPr>
          <p:nvPr/>
        </p:nvSpPr>
        <p:spPr bwMode="auto">
          <a:xfrm>
            <a:off x="7285787" y="4303714"/>
            <a:ext cx="2888612"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An external entity </a:t>
            </a:r>
            <a:r>
              <a:rPr lang="en-US" b="1"/>
              <a:t>must </a:t>
            </a:r>
          </a:p>
          <a:p>
            <a:r>
              <a:rPr lang="en-US"/>
              <a:t>be connected to a process</a:t>
            </a:r>
          </a:p>
          <a:p>
            <a:r>
              <a:rPr lang="en-US"/>
              <a:t>(either in, out, or both)</a:t>
            </a:r>
          </a:p>
        </p:txBody>
      </p:sp>
      <p:sp>
        <p:nvSpPr>
          <p:cNvPr id="10268" name="Line 28"/>
          <p:cNvSpPr>
            <a:spLocks noChangeShapeType="1"/>
          </p:cNvSpPr>
          <p:nvPr/>
        </p:nvSpPr>
        <p:spPr bwMode="auto">
          <a:xfrm>
            <a:off x="2372167" y="61722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9" name="Rectangle 29"/>
          <p:cNvSpPr>
            <a:spLocks noChangeArrowheads="1"/>
          </p:cNvSpPr>
          <p:nvPr/>
        </p:nvSpPr>
        <p:spPr bwMode="auto">
          <a:xfrm>
            <a:off x="7211721" y="5715000"/>
            <a:ext cx="2593724" cy="64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t>A single data flow </a:t>
            </a:r>
            <a:r>
              <a:rPr lang="en-US" b="1"/>
              <a:t>must</a:t>
            </a:r>
          </a:p>
          <a:p>
            <a:r>
              <a:rPr lang="en-US"/>
              <a:t> only flow one way</a:t>
            </a:r>
          </a:p>
        </p:txBody>
      </p:sp>
      <p:sp>
        <p:nvSpPr>
          <p:cNvPr id="10270" name="Line 30"/>
          <p:cNvSpPr>
            <a:spLocks noChangeShapeType="1"/>
          </p:cNvSpPr>
          <p:nvPr/>
        </p:nvSpPr>
        <p:spPr bwMode="auto">
          <a:xfrm>
            <a:off x="812588"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328204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14162" y="0"/>
            <a:ext cx="10360501" cy="1143000"/>
          </a:xfrm>
        </p:spPr>
        <p:txBody>
          <a:bodyPr/>
          <a:lstStyle/>
          <a:p>
            <a:r>
              <a:rPr lang="en-US"/>
              <a:t>DFD: Common Mistakes</a:t>
            </a:r>
          </a:p>
        </p:txBody>
      </p:sp>
      <p:sp>
        <p:nvSpPr>
          <p:cNvPr id="32771" name="Rectangle 3"/>
          <p:cNvSpPr>
            <a:spLocks noChangeArrowheads="1"/>
          </p:cNvSpPr>
          <p:nvPr/>
        </p:nvSpPr>
        <p:spPr bwMode="auto">
          <a:xfrm>
            <a:off x="914162" y="60198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774" name="Group 6"/>
          <p:cNvGrpSpPr>
            <a:grpSpLocks/>
          </p:cNvGrpSpPr>
          <p:nvPr/>
        </p:nvGrpSpPr>
        <p:grpSpPr bwMode="auto">
          <a:xfrm>
            <a:off x="126967" y="3352800"/>
            <a:ext cx="2226153" cy="533400"/>
            <a:chOff x="192" y="2064"/>
            <a:chExt cx="1052" cy="336"/>
          </a:xfrm>
        </p:grpSpPr>
        <p:sp>
          <p:nvSpPr>
            <p:cNvPr id="32775" name="Line 7"/>
            <p:cNvSpPr>
              <a:spLocks noChangeShapeType="1"/>
            </p:cNvSpPr>
            <p:nvPr/>
          </p:nvSpPr>
          <p:spPr bwMode="auto">
            <a:xfrm>
              <a:off x="198" y="2064"/>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6" name="Line 8"/>
            <p:cNvSpPr>
              <a:spLocks noChangeShapeType="1"/>
            </p:cNvSpPr>
            <p:nvPr/>
          </p:nvSpPr>
          <p:spPr bwMode="auto">
            <a:xfrm>
              <a:off x="197" y="2400"/>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7" name="Line 9"/>
            <p:cNvSpPr>
              <a:spLocks noChangeShapeType="1"/>
            </p:cNvSpPr>
            <p:nvPr/>
          </p:nvSpPr>
          <p:spPr bwMode="auto">
            <a:xfrm>
              <a:off x="192" y="2069"/>
              <a:ext cx="0"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778" name="Line 10"/>
          <p:cNvSpPr>
            <a:spLocks noChangeShapeType="1"/>
          </p:cNvSpPr>
          <p:nvPr/>
        </p:nvSpPr>
        <p:spPr bwMode="auto">
          <a:xfrm>
            <a:off x="3656648" y="21336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9" name="Line 11"/>
          <p:cNvSpPr>
            <a:spLocks noChangeShapeType="1"/>
          </p:cNvSpPr>
          <p:nvPr/>
        </p:nvSpPr>
        <p:spPr bwMode="auto">
          <a:xfrm>
            <a:off x="3656648" y="17526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0" name="Line 12"/>
          <p:cNvSpPr>
            <a:spLocks noChangeShapeType="1"/>
          </p:cNvSpPr>
          <p:nvPr/>
        </p:nvSpPr>
        <p:spPr bwMode="auto">
          <a:xfrm>
            <a:off x="2397560" y="35052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781" name="Group 13"/>
          <p:cNvGrpSpPr>
            <a:grpSpLocks/>
          </p:cNvGrpSpPr>
          <p:nvPr/>
        </p:nvGrpSpPr>
        <p:grpSpPr bwMode="auto">
          <a:xfrm>
            <a:off x="2031471" y="1143000"/>
            <a:ext cx="1625177" cy="1371600"/>
            <a:chOff x="1104" y="864"/>
            <a:chExt cx="768" cy="864"/>
          </a:xfrm>
        </p:grpSpPr>
        <p:sp>
          <p:nvSpPr>
            <p:cNvPr id="32782" name="AutoShape 14"/>
            <p:cNvSpPr>
              <a:spLocks noChangeArrowheads="1"/>
            </p:cNvSpPr>
            <p:nvPr/>
          </p:nvSpPr>
          <p:spPr bwMode="auto">
            <a:xfrm>
              <a:off x="1104" y="864"/>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3" name="Line 15"/>
            <p:cNvSpPr>
              <a:spLocks noChangeShapeType="1"/>
            </p:cNvSpPr>
            <p:nvPr/>
          </p:nvSpPr>
          <p:spPr bwMode="auto">
            <a:xfrm>
              <a:off x="1109" y="1056"/>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791" name="Line 23"/>
          <p:cNvSpPr>
            <a:spLocks noChangeShapeType="1"/>
          </p:cNvSpPr>
          <p:nvPr/>
        </p:nvSpPr>
        <p:spPr bwMode="auto">
          <a:xfrm flipH="1">
            <a:off x="2228270" y="3810000"/>
            <a:ext cx="219864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2" name="Line 24"/>
          <p:cNvSpPr>
            <a:spLocks noChangeShapeType="1"/>
          </p:cNvSpPr>
          <p:nvPr/>
        </p:nvSpPr>
        <p:spPr bwMode="auto">
          <a:xfrm>
            <a:off x="2234619" y="5410200"/>
            <a:ext cx="1959523" cy="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3" name="Line 25"/>
          <p:cNvSpPr>
            <a:spLocks noChangeShapeType="1"/>
          </p:cNvSpPr>
          <p:nvPr/>
        </p:nvSpPr>
        <p:spPr bwMode="auto">
          <a:xfrm>
            <a:off x="533261" y="33528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4" name="Rectangle 26"/>
          <p:cNvSpPr>
            <a:spLocks noChangeArrowheads="1"/>
          </p:cNvSpPr>
          <p:nvPr/>
        </p:nvSpPr>
        <p:spPr bwMode="auto">
          <a:xfrm>
            <a:off x="4393056" y="3048000"/>
            <a:ext cx="1726750" cy="106680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2795" name="Group 27"/>
          <p:cNvGrpSpPr>
            <a:grpSpLocks/>
          </p:cNvGrpSpPr>
          <p:nvPr/>
        </p:nvGrpSpPr>
        <p:grpSpPr bwMode="auto">
          <a:xfrm>
            <a:off x="4164515" y="4724400"/>
            <a:ext cx="1625177" cy="1371600"/>
            <a:chOff x="2208" y="2880"/>
            <a:chExt cx="768" cy="864"/>
          </a:xfrm>
        </p:grpSpPr>
        <p:sp>
          <p:nvSpPr>
            <p:cNvPr id="32796" name="AutoShape 28"/>
            <p:cNvSpPr>
              <a:spLocks noChangeArrowheads="1"/>
            </p:cNvSpPr>
            <p:nvPr/>
          </p:nvSpPr>
          <p:spPr bwMode="auto">
            <a:xfrm>
              <a:off x="2208" y="2880"/>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97" name="Line 29"/>
            <p:cNvSpPr>
              <a:spLocks noChangeShapeType="1"/>
            </p:cNvSpPr>
            <p:nvPr/>
          </p:nvSpPr>
          <p:spPr bwMode="auto">
            <a:xfrm>
              <a:off x="2213" y="3072"/>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798" name="Group 30"/>
          <p:cNvGrpSpPr>
            <a:grpSpLocks/>
          </p:cNvGrpSpPr>
          <p:nvPr/>
        </p:nvGrpSpPr>
        <p:grpSpPr bwMode="auto">
          <a:xfrm>
            <a:off x="609441" y="4724400"/>
            <a:ext cx="1625177" cy="1371600"/>
            <a:chOff x="2208" y="2880"/>
            <a:chExt cx="768" cy="864"/>
          </a:xfrm>
        </p:grpSpPr>
        <p:sp>
          <p:nvSpPr>
            <p:cNvPr id="32799" name="AutoShape 31"/>
            <p:cNvSpPr>
              <a:spLocks noChangeArrowheads="1"/>
            </p:cNvSpPr>
            <p:nvPr/>
          </p:nvSpPr>
          <p:spPr bwMode="auto">
            <a:xfrm>
              <a:off x="2208" y="2880"/>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00" name="Line 32"/>
            <p:cNvSpPr>
              <a:spLocks noChangeShapeType="1"/>
            </p:cNvSpPr>
            <p:nvPr/>
          </p:nvSpPr>
          <p:spPr bwMode="auto">
            <a:xfrm>
              <a:off x="2213" y="3072"/>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804" name="Rectangle 36"/>
          <p:cNvSpPr>
            <a:spLocks noChangeArrowheads="1"/>
          </p:cNvSpPr>
          <p:nvPr/>
        </p:nvSpPr>
        <p:spPr bwMode="auto">
          <a:xfrm>
            <a:off x="6399133" y="1143000"/>
            <a:ext cx="538339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ct val="20000"/>
              </a:spcBef>
              <a:buFontTx/>
              <a:buChar char="•"/>
            </a:pPr>
            <a:r>
              <a:rPr lang="en-US"/>
              <a:t>Process has no data flowing into it, but has data flowing out.</a:t>
            </a:r>
          </a:p>
          <a:p>
            <a:pPr marL="342900" indent="-342900">
              <a:spcBef>
                <a:spcPct val="20000"/>
              </a:spcBef>
            </a:pPr>
            <a:endParaRPr lang="en-US" sz="1200"/>
          </a:p>
          <a:p>
            <a:pPr marL="342900" indent="-342900">
              <a:spcBef>
                <a:spcPct val="20000"/>
              </a:spcBef>
              <a:buFontTx/>
              <a:buChar char="•"/>
            </a:pPr>
            <a:r>
              <a:rPr lang="en-US"/>
              <a:t>Data store is hooked to external entity. This means external entity can read and write to your data file without auditing!!</a:t>
            </a:r>
          </a:p>
          <a:p>
            <a:pPr marL="342900" indent="-342900">
              <a:spcBef>
                <a:spcPct val="20000"/>
              </a:spcBef>
            </a:pPr>
            <a:endParaRPr lang="en-US" sz="1200"/>
          </a:p>
          <a:p>
            <a:pPr marL="342900" indent="-342900">
              <a:spcBef>
                <a:spcPct val="20000"/>
              </a:spcBef>
              <a:buFontTx/>
              <a:buChar char="•"/>
            </a:pPr>
            <a:r>
              <a:rPr lang="en-US"/>
              <a:t>The data flow goes in two directions at once. Two or more arrows should be used to show the flow to and from each process.</a:t>
            </a:r>
          </a:p>
        </p:txBody>
      </p:sp>
    </p:spTree>
    <p:extLst>
      <p:ext uri="{BB962C8B-B14F-4D97-AF65-F5344CB8AC3E}">
        <p14:creationId xmlns:p14="http://schemas.microsoft.com/office/powerpoint/2010/main" val="4122861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914162" y="62484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1" name="Rectangle 3"/>
          <p:cNvSpPr>
            <a:spLocks noChangeArrowheads="1"/>
          </p:cNvSpPr>
          <p:nvPr/>
        </p:nvSpPr>
        <p:spPr bwMode="auto">
          <a:xfrm>
            <a:off x="4164515" y="62484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2" name="Rectangle 4"/>
          <p:cNvSpPr>
            <a:spLocks noGrp="1" noChangeArrowheads="1"/>
          </p:cNvSpPr>
          <p:nvPr>
            <p:ph type="title"/>
          </p:nvPr>
        </p:nvSpPr>
        <p:spPr>
          <a:xfrm>
            <a:off x="1015736" y="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DFD Example 1 </a:t>
            </a:r>
          </a:p>
        </p:txBody>
      </p:sp>
      <p:sp>
        <p:nvSpPr>
          <p:cNvPr id="12293" name="Rectangle 5"/>
          <p:cNvSpPr>
            <a:spLocks noGrp="1" noChangeArrowheads="1"/>
          </p:cNvSpPr>
          <p:nvPr>
            <p:ph type="body" idx="1"/>
          </p:nvPr>
        </p:nvSpPr>
        <p:spPr>
          <a:xfrm>
            <a:off x="711015" y="1143000"/>
            <a:ext cx="10766795"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sz="3600"/>
              <a:t>The Broadway Entertainment Company</a:t>
            </a:r>
            <a:endParaRPr lang="en-US" sz="2800"/>
          </a:p>
          <a:p>
            <a:pPr lvl="1"/>
            <a:r>
              <a:rPr lang="en-US" sz="2400"/>
              <a:t>An important first step to consider is to look at the key </a:t>
            </a:r>
            <a:r>
              <a:rPr lang="en-US" sz="2400" i="1"/>
              <a:t>processes</a:t>
            </a:r>
            <a:r>
              <a:rPr lang="en-US" sz="2400"/>
              <a:t> under study. These can be itemized into a hierarchical series, where the highest level (level 0) describes a general department, or business unit, to the lowest level. The lowest level is a point where you cannot break a process into any more divisible components. These are referred to as </a:t>
            </a:r>
            <a:r>
              <a:rPr lang="en-US" sz="2400" i="1"/>
              <a:t>functional primitives.</a:t>
            </a:r>
            <a:endParaRPr lang="en-US" sz="2400"/>
          </a:p>
          <a:p>
            <a:endParaRPr lang="en-US" sz="2800"/>
          </a:p>
        </p:txBody>
      </p:sp>
    </p:spTree>
    <p:extLst>
      <p:ext uri="{BB962C8B-B14F-4D97-AF65-F5344CB8AC3E}">
        <p14:creationId xmlns:p14="http://schemas.microsoft.com/office/powerpoint/2010/main" val="2308436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914162" y="0"/>
            <a:ext cx="10360501" cy="1143000"/>
          </a:xfrm>
        </p:spPr>
        <p:txBody>
          <a:bodyPr/>
          <a:lstStyle/>
          <a:p>
            <a:r>
              <a:rPr lang="en-US"/>
              <a:t>DFD: Adding Levels of Detail</a:t>
            </a:r>
          </a:p>
        </p:txBody>
      </p:sp>
      <p:sp>
        <p:nvSpPr>
          <p:cNvPr id="70659" name="Rectangle 3"/>
          <p:cNvSpPr>
            <a:spLocks noGrp="1" noChangeArrowheads="1"/>
          </p:cNvSpPr>
          <p:nvPr>
            <p:ph type="body" idx="1"/>
          </p:nvPr>
        </p:nvSpPr>
        <p:spPr>
          <a:xfrm>
            <a:off x="609441" y="1295400"/>
            <a:ext cx="10969943" cy="4114800"/>
          </a:xfrm>
        </p:spPr>
        <p:txBody>
          <a:bodyPr/>
          <a:lstStyle/>
          <a:p>
            <a:pPr>
              <a:lnSpc>
                <a:spcPct val="90000"/>
              </a:lnSpc>
            </a:pPr>
            <a:r>
              <a:rPr lang="en-US" sz="2800"/>
              <a:t>The highest level, called the </a:t>
            </a:r>
            <a:r>
              <a:rPr lang="en-US" sz="2800" i="1"/>
              <a:t>context diagram, </a:t>
            </a:r>
            <a:r>
              <a:rPr lang="en-US" sz="2800"/>
              <a:t>is only an overview. More detail is typically needed for system analysts. </a:t>
            </a:r>
          </a:p>
          <a:p>
            <a:pPr>
              <a:lnSpc>
                <a:spcPct val="90000"/>
              </a:lnSpc>
            </a:pPr>
            <a:r>
              <a:rPr lang="en-US" sz="2800"/>
              <a:t>We add detail to a DFD by creating “levels”. The first level added after the context diagram is called level “0”.</a:t>
            </a:r>
          </a:p>
          <a:p>
            <a:pPr>
              <a:lnSpc>
                <a:spcPct val="90000"/>
              </a:lnSpc>
            </a:pPr>
            <a:r>
              <a:rPr lang="en-US" sz="2800"/>
              <a:t> Each new level breaks apart one process and “decomposes” the single process into a new, more detailed DFD. A complete DFD can have many (up to 6 or 7) levels depending on the complexity of system.</a:t>
            </a:r>
          </a:p>
          <a:p>
            <a:pPr>
              <a:lnSpc>
                <a:spcPct val="90000"/>
              </a:lnSpc>
            </a:pPr>
            <a:r>
              <a:rPr lang="en-US" sz="2800"/>
              <a:t>Breaking the DFD into levels is referred to as </a:t>
            </a:r>
            <a:r>
              <a:rPr lang="en-US" sz="2800" b="1"/>
              <a:t>“Decomposition”.</a:t>
            </a:r>
          </a:p>
        </p:txBody>
      </p:sp>
    </p:spTree>
    <p:extLst>
      <p:ext uri="{BB962C8B-B14F-4D97-AF65-F5344CB8AC3E}">
        <p14:creationId xmlns:p14="http://schemas.microsoft.com/office/powerpoint/2010/main" val="2657337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914162" y="228600"/>
            <a:ext cx="10360501" cy="1143000"/>
          </a:xfrm>
        </p:spPr>
        <p:txBody>
          <a:bodyPr/>
          <a:lstStyle/>
          <a:p>
            <a:r>
              <a:rPr lang="en-US"/>
              <a:t>DFD: Numbering Levels</a:t>
            </a:r>
          </a:p>
        </p:txBody>
      </p:sp>
      <p:sp>
        <p:nvSpPr>
          <p:cNvPr id="71683" name="Rectangle 3"/>
          <p:cNvSpPr>
            <a:spLocks noGrp="1" noChangeArrowheads="1"/>
          </p:cNvSpPr>
          <p:nvPr>
            <p:ph type="body" idx="1"/>
          </p:nvPr>
        </p:nvSpPr>
        <p:spPr>
          <a:xfrm>
            <a:off x="914162" y="1447800"/>
            <a:ext cx="10360501" cy="4114800"/>
          </a:xfrm>
        </p:spPr>
        <p:txBody>
          <a:bodyPr/>
          <a:lstStyle/>
          <a:p>
            <a:pPr>
              <a:lnSpc>
                <a:spcPct val="80000"/>
              </a:lnSpc>
            </a:pPr>
            <a:r>
              <a:rPr lang="en-US" sz="2800"/>
              <a:t>In a DFD with many levels it’s easy to forget which level you are on. That’s why each level has different numbering for the processes on the diagram. The ‘level’ corresponds to the number of decimal places required to define a process in it. Here’s how it works:</a:t>
            </a:r>
          </a:p>
          <a:p>
            <a:pPr>
              <a:lnSpc>
                <a:spcPct val="80000"/>
              </a:lnSpc>
            </a:pPr>
            <a:endParaRPr lang="en-US" sz="2800"/>
          </a:p>
          <a:p>
            <a:pPr lvl="1">
              <a:lnSpc>
                <a:spcPct val="80000"/>
              </a:lnSpc>
            </a:pPr>
            <a:r>
              <a:rPr lang="en-US" sz="2400"/>
              <a:t>Context Diagram	Process labeled “0”</a:t>
            </a:r>
          </a:p>
          <a:p>
            <a:pPr lvl="1">
              <a:lnSpc>
                <a:spcPct val="80000"/>
              </a:lnSpc>
            </a:pPr>
            <a:r>
              <a:rPr lang="en-US" sz="2400"/>
              <a:t>Level 0			Processes labeled 1.0, 2.0, 3.0, .</a:t>
            </a:r>
          </a:p>
          <a:p>
            <a:pPr lvl="1">
              <a:lnSpc>
                <a:spcPct val="80000"/>
              </a:lnSpc>
            </a:pPr>
            <a:r>
              <a:rPr lang="en-US" sz="2400"/>
              <a:t>Level 1			Processes labeled 1.1, 1.2, 1.3, .</a:t>
            </a:r>
          </a:p>
          <a:p>
            <a:pPr lvl="1">
              <a:lnSpc>
                <a:spcPct val="80000"/>
              </a:lnSpc>
            </a:pPr>
            <a:r>
              <a:rPr lang="en-US" sz="2400"/>
              <a:t>Level 2			Processes labeled 1.11, 1.12,...</a:t>
            </a:r>
          </a:p>
        </p:txBody>
      </p:sp>
    </p:spTree>
    <p:extLst>
      <p:ext uri="{BB962C8B-B14F-4D97-AF65-F5344CB8AC3E}">
        <p14:creationId xmlns:p14="http://schemas.microsoft.com/office/powerpoint/2010/main" val="277739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Top (0) Process Level</a:t>
            </a:r>
          </a:p>
        </p:txBody>
      </p:sp>
      <p:sp>
        <p:nvSpPr>
          <p:cNvPr id="56324" name="Rectangle 4"/>
          <p:cNvSpPr>
            <a:spLocks noChangeArrowheads="1"/>
          </p:cNvSpPr>
          <p:nvPr/>
        </p:nvSpPr>
        <p:spPr bwMode="auto">
          <a:xfrm>
            <a:off x="476127" y="2062163"/>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6323" name="Object 3"/>
          <p:cNvGraphicFramePr>
            <a:graphicFrameLocks noChangeAspect="1"/>
          </p:cNvGraphicFramePr>
          <p:nvPr/>
        </p:nvGraphicFramePr>
        <p:xfrm>
          <a:off x="609442" y="2971801"/>
          <a:ext cx="11236573" cy="2733675"/>
        </p:xfrm>
        <a:graphic>
          <a:graphicData uri="http://schemas.openxmlformats.org/presentationml/2006/ole">
            <mc:AlternateContent xmlns:mc="http://schemas.openxmlformats.org/markup-compatibility/2006">
              <mc:Choice xmlns:v="urn:schemas-microsoft-com:vml" Requires="v">
                <p:oleObj spid="_x0000_s1031" r:id="rId3" imgW="3642486" imgH="1182674" progId="OrgPlusWOPX.4">
                  <p:embed/>
                </p:oleObj>
              </mc:Choice>
              <mc:Fallback>
                <p:oleObj r:id="rId3" imgW="3642486" imgH="1182674"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2" y="2971801"/>
                        <a:ext cx="11236573" cy="273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23448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t>Level 1: Membership</a:t>
            </a:r>
          </a:p>
        </p:txBody>
      </p:sp>
      <p:sp>
        <p:nvSpPr>
          <p:cNvPr id="57348" name="Rectangle 4"/>
          <p:cNvSpPr>
            <a:spLocks noChangeArrowheads="1"/>
          </p:cNvSpPr>
          <p:nvPr/>
        </p:nvSpPr>
        <p:spPr bwMode="auto">
          <a:xfrm>
            <a:off x="552307" y="24336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7347" name="Object 3"/>
          <p:cNvGraphicFramePr>
            <a:graphicFrameLocks noChangeAspect="1"/>
          </p:cNvGraphicFramePr>
          <p:nvPr/>
        </p:nvGraphicFramePr>
        <p:xfrm>
          <a:off x="552307" y="2433639"/>
          <a:ext cx="11084213" cy="1990725"/>
        </p:xfrm>
        <a:graphic>
          <a:graphicData uri="http://schemas.openxmlformats.org/presentationml/2006/ole">
            <mc:AlternateContent xmlns:mc="http://schemas.openxmlformats.org/markup-compatibility/2006">
              <mc:Choice xmlns:v="urn:schemas-microsoft-com:vml" Requires="v">
                <p:oleObj spid="_x0000_s2055" r:id="rId3" imgW="3657600" imgH="879380" progId="OrgPlusWOPX.4">
                  <p:embed/>
                </p:oleObj>
              </mc:Choice>
              <mc:Fallback>
                <p:oleObj r:id="rId3" imgW="3657600" imgH="87938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307" y="2433639"/>
                        <a:ext cx="11084213"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9976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Level 1: Rental</a:t>
            </a:r>
            <a:br>
              <a:rPr lang="en-US"/>
            </a:br>
            <a:r>
              <a:rPr lang="en-US" sz="2000"/>
              <a:t>(note this is the primitive level for this series of processes)</a:t>
            </a:r>
          </a:p>
        </p:txBody>
      </p:sp>
      <p:sp>
        <p:nvSpPr>
          <p:cNvPr id="58372" name="Rectangle 4"/>
          <p:cNvSpPr>
            <a:spLocks noChangeArrowheads="1"/>
          </p:cNvSpPr>
          <p:nvPr/>
        </p:nvSpPr>
        <p:spPr bwMode="auto">
          <a:xfrm>
            <a:off x="1695009" y="15573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8371" name="Object 3"/>
          <p:cNvGraphicFramePr>
            <a:graphicFrameLocks noChangeAspect="1"/>
          </p:cNvGraphicFramePr>
          <p:nvPr/>
        </p:nvGraphicFramePr>
        <p:xfrm>
          <a:off x="2133045" y="2286000"/>
          <a:ext cx="7986220" cy="3397250"/>
        </p:xfrm>
        <a:graphic>
          <a:graphicData uri="http://schemas.openxmlformats.org/presentationml/2006/ole">
            <mc:AlternateContent xmlns:mc="http://schemas.openxmlformats.org/markup-compatibility/2006">
              <mc:Choice xmlns:v="urn:schemas-microsoft-com:vml" Requires="v">
                <p:oleObj spid="_x0000_s3079" r:id="rId3" imgW="3819525" imgH="2152650" progId="OrgPlusWOPX.4">
                  <p:embed/>
                </p:oleObj>
              </mc:Choice>
              <mc:Fallback>
                <p:oleObj r:id="rId3" imgW="3819525"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045" y="2286000"/>
                        <a:ext cx="7986220" cy="339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97742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t>Level 1: Sales</a:t>
            </a:r>
          </a:p>
        </p:txBody>
      </p:sp>
      <p:sp>
        <p:nvSpPr>
          <p:cNvPr id="59396" name="Rectangle 4"/>
          <p:cNvSpPr>
            <a:spLocks noChangeArrowheads="1"/>
          </p:cNvSpPr>
          <p:nvPr/>
        </p:nvSpPr>
        <p:spPr bwMode="auto">
          <a:xfrm>
            <a:off x="3923278" y="26622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59395" name="Object 3"/>
          <p:cNvGraphicFramePr>
            <a:graphicFrameLocks noChangeAspect="1"/>
          </p:cNvGraphicFramePr>
          <p:nvPr/>
        </p:nvGraphicFramePr>
        <p:xfrm>
          <a:off x="2234619" y="2286000"/>
          <a:ext cx="6945091" cy="2452688"/>
        </p:xfrm>
        <a:graphic>
          <a:graphicData uri="http://schemas.openxmlformats.org/presentationml/2006/ole">
            <mc:AlternateContent xmlns:mc="http://schemas.openxmlformats.org/markup-compatibility/2006">
              <mc:Choice xmlns:v="urn:schemas-microsoft-com:vml" Requires="v">
                <p:oleObj spid="_x0000_s4103" r:id="rId3" imgW="4572000" imgH="2152650" progId="OrgPlusWOPX.4">
                  <p:embed/>
                </p:oleObj>
              </mc:Choice>
              <mc:Fallback>
                <p:oleObj r:id="rId3" imgW="4572000"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4619" y="2286000"/>
                        <a:ext cx="6945091" cy="2452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9555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Level 1: Inventory</a:t>
            </a:r>
          </a:p>
        </p:txBody>
      </p:sp>
      <p:sp>
        <p:nvSpPr>
          <p:cNvPr id="60420" name="Rectangle 4"/>
          <p:cNvSpPr>
            <a:spLocks noChangeArrowheads="1"/>
          </p:cNvSpPr>
          <p:nvPr/>
        </p:nvSpPr>
        <p:spPr bwMode="auto">
          <a:xfrm>
            <a:off x="3370973" y="2600325"/>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0419" name="Object 3"/>
          <p:cNvGraphicFramePr>
            <a:graphicFrameLocks noChangeAspect="1"/>
          </p:cNvGraphicFramePr>
          <p:nvPr/>
        </p:nvGraphicFramePr>
        <p:xfrm>
          <a:off x="1625177" y="2667000"/>
          <a:ext cx="9243192" cy="2813050"/>
        </p:xfrm>
        <a:graphic>
          <a:graphicData uri="http://schemas.openxmlformats.org/presentationml/2006/ole">
            <mc:AlternateContent xmlns:mc="http://schemas.openxmlformats.org/markup-compatibility/2006">
              <mc:Choice xmlns:v="urn:schemas-microsoft-com:vml" Requires="v">
                <p:oleObj spid="_x0000_s5127" r:id="rId3" imgW="5295900" imgH="2152650" progId="OrgPlusWOPX.4">
                  <p:embed/>
                </p:oleObj>
              </mc:Choice>
              <mc:Fallback>
                <p:oleObj r:id="rId3" imgW="5295900"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5177" y="2667000"/>
                        <a:ext cx="9243192" cy="2813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3377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91741-9973-4730-A894-0A95B2C7A577}"/>
              </a:ext>
            </a:extLst>
          </p:cNvPr>
          <p:cNvSpPr>
            <a:spLocks noGrp="1"/>
          </p:cNvSpPr>
          <p:nvPr>
            <p:ph type="title"/>
          </p:nvPr>
        </p:nvSpPr>
        <p:spPr/>
        <p:txBody>
          <a:bodyPr>
            <a:normAutofit fontScale="90000"/>
          </a:bodyPr>
          <a:lstStyle/>
          <a:p>
            <a:r>
              <a:rPr lang="en-IE" dirty="0"/>
              <a:t>RECAP:</a:t>
            </a:r>
            <a:br>
              <a:rPr lang="en-IE" dirty="0"/>
            </a:br>
            <a:r>
              <a:rPr lang="en-IE" sz="3600" dirty="0"/>
              <a:t>Elements of the Analysis Model</a:t>
            </a:r>
          </a:p>
        </p:txBody>
      </p:sp>
      <p:pic>
        <p:nvPicPr>
          <p:cNvPr id="6" name="Content Placeholder 5">
            <a:extLst>
              <a:ext uri="{FF2B5EF4-FFF2-40B4-BE49-F238E27FC236}">
                <a16:creationId xmlns:a16="http://schemas.microsoft.com/office/drawing/2014/main" id="{E304CBF4-9A8A-43C0-B8B0-255C546C260E}"/>
              </a:ext>
            </a:extLst>
          </p:cNvPr>
          <p:cNvPicPr>
            <a:picLocks noGrp="1" noChangeAspect="1"/>
          </p:cNvPicPr>
          <p:nvPr>
            <p:ph idx="1"/>
          </p:nvPr>
        </p:nvPicPr>
        <p:blipFill>
          <a:blip r:embed="rId2"/>
          <a:stretch>
            <a:fillRect/>
          </a:stretch>
        </p:blipFill>
        <p:spPr>
          <a:xfrm>
            <a:off x="2946296" y="1600200"/>
            <a:ext cx="6296233" cy="4525963"/>
          </a:xfrm>
          <a:prstGeom prst="rect">
            <a:avLst/>
          </a:prstGeom>
        </p:spPr>
      </p:pic>
      <p:sp>
        <p:nvSpPr>
          <p:cNvPr id="5" name="Slide Number Placeholder 4">
            <a:extLst>
              <a:ext uri="{FF2B5EF4-FFF2-40B4-BE49-F238E27FC236}">
                <a16:creationId xmlns:a16="http://schemas.microsoft.com/office/drawing/2014/main" id="{72BB0116-17C0-4BDC-B058-48162D092A4E}"/>
              </a:ext>
            </a:extLst>
          </p:cNvPr>
          <p:cNvSpPr>
            <a:spLocks noGrp="1"/>
          </p:cNvSpPr>
          <p:nvPr>
            <p:ph type="sldNum" sz="quarter" idx="12"/>
          </p:nvPr>
        </p:nvSpPr>
        <p:spPr/>
        <p:txBody>
          <a:bodyPr/>
          <a:lstStyle/>
          <a:p>
            <a:fld id="{F73DB6DB-7499-4228-9BC0-66809057D228}"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402702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t>Level 1: Employee</a:t>
            </a:r>
          </a:p>
        </p:txBody>
      </p:sp>
      <p:sp>
        <p:nvSpPr>
          <p:cNvPr id="61444" name="Rectangle 4"/>
          <p:cNvSpPr>
            <a:spLocks noChangeArrowheads="1"/>
          </p:cNvSpPr>
          <p:nvPr/>
        </p:nvSpPr>
        <p:spPr bwMode="auto">
          <a:xfrm>
            <a:off x="3618557" y="2495550"/>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1443" name="Object 3"/>
          <p:cNvGraphicFramePr>
            <a:graphicFrameLocks noChangeAspect="1"/>
          </p:cNvGraphicFramePr>
          <p:nvPr/>
        </p:nvGraphicFramePr>
        <p:xfrm>
          <a:off x="3618558" y="2495550"/>
          <a:ext cx="4951710" cy="1866900"/>
        </p:xfrm>
        <a:graphic>
          <a:graphicData uri="http://schemas.openxmlformats.org/presentationml/2006/ole">
            <mc:AlternateContent xmlns:mc="http://schemas.openxmlformats.org/markup-compatibility/2006">
              <mc:Choice xmlns:v="urn:schemas-microsoft-com:vml" Requires="v">
                <p:oleObj spid="_x0000_s6151" r:id="rId3" imgW="4267200" imgH="2152650" progId="OrgPlusWOPX.4">
                  <p:embed/>
                </p:oleObj>
              </mc:Choice>
              <mc:Fallback>
                <p:oleObj r:id="rId3" imgW="4267200" imgH="215265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558" y="2495550"/>
                        <a:ext cx="4951710" cy="186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6303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t>Level 2: Membership</a:t>
            </a:r>
          </a:p>
        </p:txBody>
      </p:sp>
      <p:sp>
        <p:nvSpPr>
          <p:cNvPr id="62468" name="Rectangle 4"/>
          <p:cNvSpPr>
            <a:spLocks noChangeArrowheads="1"/>
          </p:cNvSpPr>
          <p:nvPr/>
        </p:nvSpPr>
        <p:spPr bwMode="auto">
          <a:xfrm>
            <a:off x="2825015" y="1366838"/>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2467" name="Object 3"/>
          <p:cNvGraphicFramePr>
            <a:graphicFrameLocks noChangeAspect="1"/>
          </p:cNvGraphicFramePr>
          <p:nvPr/>
        </p:nvGraphicFramePr>
        <p:xfrm>
          <a:off x="2844060" y="1752601"/>
          <a:ext cx="6538797" cy="4124325"/>
        </p:xfrm>
        <a:graphic>
          <a:graphicData uri="http://schemas.openxmlformats.org/presentationml/2006/ole">
            <mc:AlternateContent xmlns:mc="http://schemas.openxmlformats.org/markup-compatibility/2006">
              <mc:Choice xmlns:v="urn:schemas-microsoft-com:vml" Requires="v">
                <p:oleObj spid="_x0000_s7175" r:id="rId3" imgW="3654697" imgH="3077029" progId="OrgPlusWOPX.4">
                  <p:embed/>
                </p:oleObj>
              </mc:Choice>
              <mc:Fallback>
                <p:oleObj r:id="rId3" imgW="3654697" imgH="3077029"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060" y="1752601"/>
                        <a:ext cx="6538797" cy="412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61890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t>Level 2: Sales</a:t>
            </a:r>
          </a:p>
        </p:txBody>
      </p:sp>
      <p:sp>
        <p:nvSpPr>
          <p:cNvPr id="63492" name="Rectangle 4"/>
          <p:cNvSpPr>
            <a:spLocks noChangeArrowheads="1"/>
          </p:cNvSpPr>
          <p:nvPr/>
        </p:nvSpPr>
        <p:spPr bwMode="auto">
          <a:xfrm>
            <a:off x="1847369" y="2047875"/>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3491" name="Object 3"/>
          <p:cNvGraphicFramePr>
            <a:graphicFrameLocks noChangeAspect="1"/>
          </p:cNvGraphicFramePr>
          <p:nvPr/>
        </p:nvGraphicFramePr>
        <p:xfrm>
          <a:off x="1929898" y="2438400"/>
          <a:ext cx="8494087" cy="2762250"/>
        </p:xfrm>
        <a:graphic>
          <a:graphicData uri="http://schemas.openxmlformats.org/presentationml/2006/ole">
            <mc:AlternateContent xmlns:mc="http://schemas.openxmlformats.org/markup-compatibility/2006">
              <mc:Choice xmlns:v="urn:schemas-microsoft-com:vml" Requires="v">
                <p:oleObj spid="_x0000_s8199" r:id="rId3" imgW="3649555" imgH="1587463" progId="OrgPlusWOPX.4">
                  <p:embed/>
                </p:oleObj>
              </mc:Choice>
              <mc:Fallback>
                <p:oleObj r:id="rId3" imgW="3649555" imgH="1587463"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898" y="2438400"/>
                        <a:ext cx="8494087" cy="276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24127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t>Level 2: Inventory</a:t>
            </a:r>
          </a:p>
        </p:txBody>
      </p:sp>
      <p:sp>
        <p:nvSpPr>
          <p:cNvPr id="64516" name="Rectangle 4"/>
          <p:cNvSpPr>
            <a:spLocks noChangeArrowheads="1"/>
          </p:cNvSpPr>
          <p:nvPr/>
        </p:nvSpPr>
        <p:spPr bwMode="auto">
          <a:xfrm>
            <a:off x="2761531" y="1338263"/>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4515" name="Object 3"/>
          <p:cNvGraphicFramePr>
            <a:graphicFrameLocks noChangeAspect="1"/>
          </p:cNvGraphicFramePr>
          <p:nvPr/>
        </p:nvGraphicFramePr>
        <p:xfrm>
          <a:off x="3047207" y="1828800"/>
          <a:ext cx="6665764" cy="4181475"/>
        </p:xfrm>
        <a:graphic>
          <a:graphicData uri="http://schemas.openxmlformats.org/presentationml/2006/ole">
            <mc:AlternateContent xmlns:mc="http://schemas.openxmlformats.org/markup-compatibility/2006">
              <mc:Choice xmlns:v="urn:schemas-microsoft-com:vml" Requires="v">
                <p:oleObj spid="_x0000_s9223" r:id="rId3" imgW="3648974" imgH="3048000" progId="OrgPlusWOPX.4">
                  <p:embed/>
                </p:oleObj>
              </mc:Choice>
              <mc:Fallback>
                <p:oleObj r:id="rId3" imgW="3648974" imgH="3048000"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207" y="1828800"/>
                        <a:ext cx="6665764" cy="418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8981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t>Level 2: Employee</a:t>
            </a:r>
          </a:p>
        </p:txBody>
      </p:sp>
      <p:sp>
        <p:nvSpPr>
          <p:cNvPr id="65540" name="Rectangle 4"/>
          <p:cNvSpPr>
            <a:spLocks noChangeArrowheads="1"/>
          </p:cNvSpPr>
          <p:nvPr/>
        </p:nvSpPr>
        <p:spPr bwMode="auto">
          <a:xfrm>
            <a:off x="3612210" y="495300"/>
            <a:ext cx="121888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65539" name="Object 3"/>
          <p:cNvGraphicFramePr>
            <a:graphicFrameLocks noChangeAspect="1"/>
          </p:cNvGraphicFramePr>
          <p:nvPr/>
        </p:nvGraphicFramePr>
        <p:xfrm>
          <a:off x="4481933" y="1524000"/>
          <a:ext cx="4094684" cy="4838700"/>
        </p:xfrm>
        <a:graphic>
          <a:graphicData uri="http://schemas.openxmlformats.org/presentationml/2006/ole">
            <mc:AlternateContent xmlns:mc="http://schemas.openxmlformats.org/markup-compatibility/2006">
              <mc:Choice xmlns:v="urn:schemas-microsoft-com:vml" Requires="v">
                <p:oleObj spid="_x0000_s10247" r:id="rId3" imgW="3479920" imgH="5477733" progId="OrgPlusWOPX.4">
                  <p:embed/>
                </p:oleObj>
              </mc:Choice>
              <mc:Fallback>
                <p:oleObj r:id="rId3" imgW="3479920" imgH="5477733" progId="OrgPlusWOPX.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1933" y="1524000"/>
                        <a:ext cx="4094684" cy="4838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8925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14162" y="0"/>
            <a:ext cx="10360501" cy="1143000"/>
          </a:xfrm>
        </p:spPr>
        <p:txBody>
          <a:bodyPr/>
          <a:lstStyle/>
          <a:p>
            <a:r>
              <a:rPr lang="en-US"/>
              <a:t>DFD Levels: Context Diagram</a:t>
            </a:r>
          </a:p>
        </p:txBody>
      </p:sp>
      <p:sp>
        <p:nvSpPr>
          <p:cNvPr id="35843" name="Rectangle 3"/>
          <p:cNvSpPr>
            <a:spLocks noGrp="1" noChangeArrowheads="1"/>
          </p:cNvSpPr>
          <p:nvPr>
            <p:ph type="body" idx="1"/>
          </p:nvPr>
        </p:nvSpPr>
        <p:spPr>
          <a:xfrm>
            <a:off x="914162" y="1143000"/>
            <a:ext cx="10360501" cy="4953000"/>
          </a:xfrm>
        </p:spPr>
        <p:txBody>
          <a:bodyPr/>
          <a:lstStyle/>
          <a:p>
            <a:r>
              <a:rPr lang="en-US"/>
              <a:t>First we can start to draw a general overview. This general overview is called a “Context Diagram”.</a:t>
            </a:r>
          </a:p>
          <a:p>
            <a:r>
              <a:rPr lang="en-US"/>
              <a:t>A Context Diagram shows three things:</a:t>
            </a:r>
          </a:p>
          <a:p>
            <a:pPr lvl="1"/>
            <a:r>
              <a:rPr lang="en-US"/>
              <a:t>all external entities</a:t>
            </a:r>
          </a:p>
          <a:p>
            <a:pPr lvl="1"/>
            <a:r>
              <a:rPr lang="en-US"/>
              <a:t>a single process labeled “0”that represents the entire system (food ordering system)</a:t>
            </a:r>
          </a:p>
          <a:p>
            <a:pPr lvl="1"/>
            <a:r>
              <a:rPr lang="en-US"/>
              <a:t>the major information flows between the external entities and the system.</a:t>
            </a:r>
          </a:p>
          <a:p>
            <a:endParaRPr lang="en-US"/>
          </a:p>
        </p:txBody>
      </p:sp>
    </p:spTree>
    <p:extLst>
      <p:ext uri="{BB962C8B-B14F-4D97-AF65-F5344CB8AC3E}">
        <p14:creationId xmlns:p14="http://schemas.microsoft.com/office/powerpoint/2010/main" val="2741335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t>DFD Levels: Context Diagram</a:t>
            </a:r>
          </a:p>
        </p:txBody>
      </p:sp>
      <p:sp>
        <p:nvSpPr>
          <p:cNvPr id="67587" name="Rectangle 3"/>
          <p:cNvSpPr>
            <a:spLocks noGrp="1" noChangeArrowheads="1"/>
          </p:cNvSpPr>
          <p:nvPr>
            <p:ph type="body" idx="1"/>
          </p:nvPr>
        </p:nvSpPr>
        <p:spPr/>
        <p:txBody>
          <a:bodyPr/>
          <a:lstStyle/>
          <a:p>
            <a:r>
              <a:rPr lang="en-US"/>
              <a:t>It would be impossible to understand all of the data flows, and to identify all of the ‘external entities’ relating to our information system in one pass, so we tend to draw DFD’s incrementally. </a:t>
            </a:r>
          </a:p>
        </p:txBody>
      </p:sp>
    </p:spTree>
    <p:extLst>
      <p:ext uri="{BB962C8B-B14F-4D97-AF65-F5344CB8AC3E}">
        <p14:creationId xmlns:p14="http://schemas.microsoft.com/office/powerpoint/2010/main" val="147876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Building a DFD</a:t>
            </a:r>
          </a:p>
        </p:txBody>
      </p:sp>
      <p:sp>
        <p:nvSpPr>
          <p:cNvPr id="68611" name="Rectangle 3"/>
          <p:cNvSpPr>
            <a:spLocks noGrp="1" noChangeArrowheads="1"/>
          </p:cNvSpPr>
          <p:nvPr>
            <p:ph type="body" idx="1"/>
          </p:nvPr>
        </p:nvSpPr>
        <p:spPr/>
        <p:txBody>
          <a:bodyPr/>
          <a:lstStyle/>
          <a:p>
            <a:r>
              <a:rPr lang="en-US"/>
              <a:t>We tend to start at the context level, break processes down to Level 0, and then start to consider where data enters and exits our information system, where it is stored, and how a process converts it from one form to another. We are interested here in the movement of </a:t>
            </a:r>
            <a:r>
              <a:rPr lang="en-US" i="1"/>
              <a:t>data</a:t>
            </a:r>
            <a:r>
              <a:rPr lang="en-US"/>
              <a:t> and its conversion.</a:t>
            </a:r>
          </a:p>
        </p:txBody>
      </p:sp>
    </p:spTree>
    <p:extLst>
      <p:ext uri="{BB962C8B-B14F-4D97-AF65-F5344CB8AC3E}">
        <p14:creationId xmlns:p14="http://schemas.microsoft.com/office/powerpoint/2010/main" val="2463901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Building a DFD</a:t>
            </a:r>
          </a:p>
        </p:txBody>
      </p:sp>
      <p:sp>
        <p:nvSpPr>
          <p:cNvPr id="69635" name="Rectangle 3"/>
          <p:cNvSpPr>
            <a:spLocks noGrp="1" noChangeArrowheads="1"/>
          </p:cNvSpPr>
          <p:nvPr>
            <p:ph type="body" idx="1"/>
          </p:nvPr>
        </p:nvSpPr>
        <p:spPr/>
        <p:txBody>
          <a:bodyPr/>
          <a:lstStyle/>
          <a:p>
            <a:r>
              <a:rPr lang="en-US"/>
              <a:t>Note that a DFD is NOT time-sensitive, and that it is NOT a flowchart. It simply shows how and where data itself progresses through our system.</a:t>
            </a:r>
          </a:p>
          <a:p>
            <a:r>
              <a:rPr lang="en-US"/>
              <a:t>There are other ways to add information to a chart, such as what departments are responsible for certain activities, or which is batch, realtime, etc.</a:t>
            </a:r>
          </a:p>
        </p:txBody>
      </p:sp>
    </p:spTree>
    <p:extLst>
      <p:ext uri="{BB962C8B-B14F-4D97-AF65-F5344CB8AC3E}">
        <p14:creationId xmlns:p14="http://schemas.microsoft.com/office/powerpoint/2010/main" val="36385132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14162" y="0"/>
            <a:ext cx="10360501" cy="1143000"/>
          </a:xfrm>
        </p:spPr>
        <p:txBody>
          <a:bodyPr/>
          <a:lstStyle/>
          <a:p>
            <a:r>
              <a:rPr lang="en-US"/>
              <a:t>DFD: Logical vs Physical</a:t>
            </a:r>
          </a:p>
        </p:txBody>
      </p:sp>
      <p:sp>
        <p:nvSpPr>
          <p:cNvPr id="36867" name="Rectangle 3"/>
          <p:cNvSpPr>
            <a:spLocks noGrp="1" noChangeArrowheads="1"/>
          </p:cNvSpPr>
          <p:nvPr>
            <p:ph type="body" idx="1"/>
          </p:nvPr>
        </p:nvSpPr>
        <p:spPr>
          <a:xfrm>
            <a:off x="812588" y="1143000"/>
            <a:ext cx="10360501" cy="4114800"/>
          </a:xfrm>
        </p:spPr>
        <p:txBody>
          <a:bodyPr/>
          <a:lstStyle/>
          <a:p>
            <a:pPr>
              <a:lnSpc>
                <a:spcPct val="90000"/>
              </a:lnSpc>
            </a:pPr>
            <a:r>
              <a:rPr lang="en-US" sz="3000"/>
              <a:t>Note that the Context Diagram did </a:t>
            </a:r>
            <a:r>
              <a:rPr lang="en-US" sz="3000" b="1"/>
              <a:t>NOT</a:t>
            </a:r>
            <a:r>
              <a:rPr lang="en-US" sz="3000"/>
              <a:t> record the movement of merchandise, but rather the information flow surrounding the underlying business processes.</a:t>
            </a:r>
            <a:r>
              <a:rPr lang="en-US"/>
              <a:t> </a:t>
            </a:r>
          </a:p>
          <a:p>
            <a:pPr lvl="1">
              <a:lnSpc>
                <a:spcPct val="90000"/>
              </a:lnSpc>
            </a:pPr>
            <a:r>
              <a:rPr lang="en-US"/>
              <a:t>A DFD that shows the movement of information is called a “</a:t>
            </a:r>
            <a:r>
              <a:rPr lang="en-US" b="1"/>
              <a:t>logical</a:t>
            </a:r>
            <a:r>
              <a:rPr lang="en-US"/>
              <a:t>” DFD.</a:t>
            </a:r>
          </a:p>
          <a:p>
            <a:pPr lvl="1">
              <a:lnSpc>
                <a:spcPct val="90000"/>
              </a:lnSpc>
            </a:pPr>
            <a:r>
              <a:rPr lang="en-US"/>
              <a:t> A DFD that shows the movement of physical stuff (such as merchandise) is called a “</a:t>
            </a:r>
            <a:r>
              <a:rPr lang="en-US" b="1"/>
              <a:t>physical</a:t>
            </a:r>
            <a:r>
              <a:rPr lang="en-US"/>
              <a:t>” DFD. </a:t>
            </a:r>
          </a:p>
          <a:p>
            <a:pPr>
              <a:lnSpc>
                <a:spcPct val="90000"/>
              </a:lnSpc>
            </a:pPr>
            <a:r>
              <a:rPr lang="en-US" sz="3000"/>
              <a:t>The </a:t>
            </a:r>
            <a:r>
              <a:rPr lang="en-US" sz="3000" b="1"/>
              <a:t>logical DFD</a:t>
            </a:r>
            <a:r>
              <a:rPr lang="en-US" sz="3000"/>
              <a:t> is by far the most common type of DFD and therefore we will focus on this in this class</a:t>
            </a:r>
            <a:r>
              <a:rPr lang="en-US"/>
              <a:t>.</a:t>
            </a:r>
          </a:p>
          <a:p>
            <a:pPr>
              <a:lnSpc>
                <a:spcPct val="90000"/>
              </a:lnSpc>
            </a:pPr>
            <a:endParaRPr lang="en-US"/>
          </a:p>
        </p:txBody>
      </p:sp>
    </p:spTree>
    <p:extLst>
      <p:ext uri="{BB962C8B-B14F-4D97-AF65-F5344CB8AC3E}">
        <p14:creationId xmlns:p14="http://schemas.microsoft.com/office/powerpoint/2010/main" val="737497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117309" y="533400"/>
            <a:ext cx="10360501" cy="1143000"/>
          </a:xfrm>
        </p:spPr>
        <p:txBody>
          <a:bodyPr>
            <a:normAutofit fontScale="90000"/>
          </a:bodyPr>
          <a:lstStyle/>
          <a:p>
            <a:r>
              <a:rPr lang="en-US" dirty="0"/>
              <a:t>Data Flow Diagram (DFD)</a:t>
            </a:r>
            <a:br>
              <a:rPr lang="en-US" dirty="0"/>
            </a:br>
            <a:r>
              <a:rPr lang="en-US" dirty="0"/>
              <a:t>Review</a:t>
            </a:r>
          </a:p>
        </p:txBody>
      </p:sp>
      <p:sp>
        <p:nvSpPr>
          <p:cNvPr id="2052" name="Rectangle 4"/>
          <p:cNvSpPr>
            <a:spLocks noChangeArrowheads="1"/>
          </p:cNvSpPr>
          <p:nvPr/>
        </p:nvSpPr>
        <p:spPr bwMode="auto">
          <a:xfrm>
            <a:off x="1117309" y="2590800"/>
            <a:ext cx="1036050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solidFill>
                  <a:srgbClr val="0000FF"/>
                </a:solidFill>
              </a:rPr>
              <a:t>Learning Objective</a:t>
            </a:r>
          </a:p>
        </p:txBody>
      </p:sp>
      <p:sp>
        <p:nvSpPr>
          <p:cNvPr id="2053" name="Rectangle 5"/>
          <p:cNvSpPr>
            <a:spLocks noChangeArrowheads="1"/>
          </p:cNvSpPr>
          <p:nvPr/>
        </p:nvSpPr>
        <p:spPr bwMode="auto">
          <a:xfrm>
            <a:off x="1015736" y="3886200"/>
            <a:ext cx="10360501"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pPr>
            <a:r>
              <a:rPr lang="en-US" sz="3200">
                <a:solidFill>
                  <a:srgbClr val="0000FF"/>
                </a:solidFill>
              </a:rPr>
              <a:t>This collection of slides will review the technique of drawing data flow diagrams.</a:t>
            </a:r>
            <a:r>
              <a:rPr lang="en-US" sz="3200"/>
              <a:t> </a:t>
            </a:r>
          </a:p>
        </p:txBody>
      </p:sp>
      <p:sp>
        <p:nvSpPr>
          <p:cNvPr id="2" name="Rectangle 1"/>
          <p:cNvSpPr/>
          <p:nvPr/>
        </p:nvSpPr>
        <p:spPr>
          <a:xfrm>
            <a:off x="1117309" y="5867400"/>
            <a:ext cx="10360501" cy="646331"/>
          </a:xfrm>
          <a:prstGeom prst="rect">
            <a:avLst/>
          </a:prstGeom>
        </p:spPr>
        <p:txBody>
          <a:bodyPr wrap="square">
            <a:spAutoFit/>
          </a:bodyPr>
          <a:lstStyle/>
          <a:p>
            <a:r>
              <a:rPr lang="en-US" dirty="0">
                <a:hlinkClick r:id="rId2"/>
              </a:rPr>
              <a:t>SLIDE CREDIT: https://www.scm.tees.ac.uk/m.nawaz/HND_SAD/sad_07%20drawing%20DFD%20supp.ppt</a:t>
            </a:r>
            <a:r>
              <a:rPr lang="en-US" dirty="0"/>
              <a:t> </a:t>
            </a:r>
          </a:p>
        </p:txBody>
      </p:sp>
    </p:spTree>
    <p:extLst>
      <p:ext uri="{BB962C8B-B14F-4D97-AF65-F5344CB8AC3E}">
        <p14:creationId xmlns:p14="http://schemas.microsoft.com/office/powerpoint/2010/main" val="402435369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DFD for Broadway</a:t>
            </a:r>
          </a:p>
        </p:txBody>
      </p:sp>
      <p:sp>
        <p:nvSpPr>
          <p:cNvPr id="72707" name="Rectangle 3"/>
          <p:cNvSpPr>
            <a:spLocks noGrp="1" noChangeArrowheads="1"/>
          </p:cNvSpPr>
          <p:nvPr>
            <p:ph type="body" idx="1"/>
          </p:nvPr>
        </p:nvSpPr>
        <p:spPr/>
        <p:txBody>
          <a:bodyPr/>
          <a:lstStyle/>
          <a:p>
            <a:r>
              <a:rPr lang="en-US"/>
              <a:t>Corresponding to the Process Structure Charts previously outlined, Broadway’s DFD can be drawn as per the following charts:</a:t>
            </a:r>
          </a:p>
        </p:txBody>
      </p:sp>
    </p:spTree>
    <p:extLst>
      <p:ext uri="{BB962C8B-B14F-4D97-AF65-F5344CB8AC3E}">
        <p14:creationId xmlns:p14="http://schemas.microsoft.com/office/powerpoint/2010/main" val="3411047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Context Level</a:t>
            </a:r>
            <a:br>
              <a:rPr lang="en-US"/>
            </a:br>
            <a:r>
              <a:rPr lang="en-US" sz="2000"/>
              <a:t>(note there are no storage elements at this level)</a:t>
            </a:r>
          </a:p>
        </p:txBody>
      </p:sp>
      <p:pic>
        <p:nvPicPr>
          <p:cNvPr id="73731" name="Picture 3"/>
          <p:cNvPicPr>
            <a:picLocks noChangeAspect="1" noChangeArrowheads="1"/>
          </p:cNvPicPr>
          <p:nvPr/>
        </p:nvPicPr>
        <p:blipFill>
          <a:blip r:embed="rId2">
            <a:extLst>
              <a:ext uri="{28A0092B-C50C-407E-A947-70E740481C1C}">
                <a14:useLocalDpi xmlns:a14="http://schemas.microsoft.com/office/drawing/2010/main" val="0"/>
              </a:ext>
            </a:extLst>
          </a:blip>
          <a:srcRect l="3125" t="6250" r="48438" b="40625"/>
          <a:stretch>
            <a:fillRect/>
          </a:stretch>
        </p:blipFill>
        <p:spPr bwMode="auto">
          <a:xfrm>
            <a:off x="2031471" y="1762126"/>
            <a:ext cx="7516442"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7937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Level 0</a:t>
            </a:r>
          </a:p>
        </p:txBody>
      </p:sp>
      <p:pic>
        <p:nvPicPr>
          <p:cNvPr id="74755" name="Picture 3"/>
          <p:cNvPicPr>
            <a:picLocks noChangeAspect="1" noChangeArrowheads="1"/>
          </p:cNvPicPr>
          <p:nvPr/>
        </p:nvPicPr>
        <p:blipFill>
          <a:blip r:embed="rId2">
            <a:extLst>
              <a:ext uri="{28A0092B-C50C-407E-A947-70E740481C1C}">
                <a14:useLocalDpi xmlns:a14="http://schemas.microsoft.com/office/drawing/2010/main" val="0"/>
              </a:ext>
            </a:extLst>
          </a:blip>
          <a:srcRect l="3125" t="6250" r="43750" b="26042"/>
          <a:stretch>
            <a:fillRect/>
          </a:stretch>
        </p:blipFill>
        <p:spPr bwMode="auto">
          <a:xfrm>
            <a:off x="2336191" y="1447800"/>
            <a:ext cx="6907001"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7" name="Rectangle 5"/>
          <p:cNvSpPr>
            <a:spLocks noChangeArrowheads="1"/>
          </p:cNvSpPr>
          <p:nvPr/>
        </p:nvSpPr>
        <p:spPr bwMode="auto">
          <a:xfrm>
            <a:off x="8938472" y="1219200"/>
            <a:ext cx="711015" cy="1828800"/>
          </a:xfrm>
          <a:prstGeom prst="rect">
            <a:avLst/>
          </a:prstGeom>
          <a:solidFill>
            <a:srgbClr val="FFFF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32495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914162" y="62484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7" name="Rectangle 3"/>
          <p:cNvSpPr>
            <a:spLocks noChangeArrowheads="1"/>
          </p:cNvSpPr>
          <p:nvPr/>
        </p:nvSpPr>
        <p:spPr bwMode="auto">
          <a:xfrm>
            <a:off x="4164515" y="62484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8" name="Rectangle 4"/>
          <p:cNvSpPr>
            <a:spLocks noGrp="1" noChangeArrowheads="1"/>
          </p:cNvSpPr>
          <p:nvPr>
            <p:ph type="title"/>
          </p:nvPr>
        </p:nvSpPr>
        <p:spPr>
          <a:xfrm>
            <a:off x="914162" y="30480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DFD: Some Final Notes</a:t>
            </a:r>
          </a:p>
        </p:txBody>
      </p:sp>
      <p:sp>
        <p:nvSpPr>
          <p:cNvPr id="16389" name="Rectangle 5"/>
          <p:cNvSpPr>
            <a:spLocks noGrp="1" noChangeArrowheads="1"/>
          </p:cNvSpPr>
          <p:nvPr>
            <p:ph type="body" idx="1"/>
          </p:nvPr>
        </p:nvSpPr>
        <p:spPr>
          <a:xfrm>
            <a:off x="609441" y="1447800"/>
            <a:ext cx="10868369" cy="4114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r>
              <a:rPr lang="en-US"/>
              <a:t>How many processes on a diagram?</a:t>
            </a:r>
          </a:p>
          <a:p>
            <a:pPr lvl="1"/>
            <a:r>
              <a:rPr lang="en-US"/>
              <a:t>rule of thumb is to have 5 - 7 processes, if you need more, create a new level.</a:t>
            </a:r>
          </a:p>
          <a:p>
            <a:r>
              <a:rPr lang="en-US"/>
              <a:t>Are there conventions for naming objects? </a:t>
            </a:r>
          </a:p>
          <a:p>
            <a:pPr lvl="1"/>
            <a:r>
              <a:rPr lang="en-US"/>
              <a:t>process names are verb phrases</a:t>
            </a:r>
          </a:p>
          <a:p>
            <a:pPr lvl="1"/>
            <a:r>
              <a:rPr lang="en-US"/>
              <a:t>all others are noun phrases</a:t>
            </a:r>
          </a:p>
          <a:p>
            <a:r>
              <a:rPr lang="en-US"/>
              <a:t>How many levels should you go?</a:t>
            </a:r>
          </a:p>
          <a:p>
            <a:pPr lvl="1"/>
            <a:r>
              <a:rPr lang="en-US"/>
              <a:t>Only as many as you need to communicate adequately. The key is efficient communication.</a:t>
            </a:r>
          </a:p>
        </p:txBody>
      </p:sp>
    </p:spTree>
    <p:extLst>
      <p:ext uri="{BB962C8B-B14F-4D97-AF65-F5344CB8AC3E}">
        <p14:creationId xmlns:p14="http://schemas.microsoft.com/office/powerpoint/2010/main" val="227237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t>What have we learned?</a:t>
            </a:r>
          </a:p>
        </p:txBody>
      </p:sp>
      <p:sp>
        <p:nvSpPr>
          <p:cNvPr id="51203" name="Rectangle 3"/>
          <p:cNvSpPr>
            <a:spLocks noGrp="1" noChangeArrowheads="1"/>
          </p:cNvSpPr>
          <p:nvPr>
            <p:ph type="body" idx="1"/>
          </p:nvPr>
        </p:nvSpPr>
        <p:spPr/>
        <p:txBody>
          <a:bodyPr/>
          <a:lstStyle/>
          <a:p>
            <a:r>
              <a:rPr lang="en-US"/>
              <a:t>What is a DFD and Why do we use DFD’s?</a:t>
            </a:r>
          </a:p>
          <a:p>
            <a:r>
              <a:rPr lang="en-US"/>
              <a:t>What are the rules for drawing DFD?</a:t>
            </a:r>
          </a:p>
          <a:p>
            <a:r>
              <a:rPr lang="en-US"/>
              <a:t>What is a Context Diagram?</a:t>
            </a:r>
          </a:p>
          <a:p>
            <a:r>
              <a:rPr lang="en-US"/>
              <a:t>What is the difference between logical and physical DFD?</a:t>
            </a:r>
          </a:p>
          <a:p>
            <a:r>
              <a:rPr lang="en-US"/>
              <a:t>What is a Level 0 DFD?</a:t>
            </a:r>
          </a:p>
          <a:p>
            <a:r>
              <a:rPr lang="en-US"/>
              <a:t>What is balancing and decomposition? </a:t>
            </a:r>
          </a:p>
        </p:txBody>
      </p:sp>
    </p:spTree>
    <p:extLst>
      <p:ext uri="{BB962C8B-B14F-4D97-AF65-F5344CB8AC3E}">
        <p14:creationId xmlns:p14="http://schemas.microsoft.com/office/powerpoint/2010/main" val="8696537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Epilogue</a:t>
            </a:r>
          </a:p>
        </p:txBody>
      </p:sp>
      <p:sp>
        <p:nvSpPr>
          <p:cNvPr id="75779" name="Rectangle 3"/>
          <p:cNvSpPr>
            <a:spLocks noGrp="1" noChangeArrowheads="1"/>
          </p:cNvSpPr>
          <p:nvPr>
            <p:ph type="body" idx="1"/>
          </p:nvPr>
        </p:nvSpPr>
        <p:spPr/>
        <p:txBody>
          <a:bodyPr/>
          <a:lstStyle/>
          <a:p>
            <a:r>
              <a:rPr lang="en-US"/>
              <a:t>The Broadway Entertainment Company DFD was created with the IBM Case tool – </a:t>
            </a:r>
            <a:r>
              <a:rPr lang="en-US">
                <a:solidFill>
                  <a:schemeClr val="accent2"/>
                </a:solidFill>
                <a:hlinkClick r:id="rId2"/>
              </a:rPr>
              <a:t>Rationale Rose</a:t>
            </a:r>
            <a:endParaRPr lang="en-US">
              <a:solidFill>
                <a:schemeClr val="accent2"/>
              </a:solidFill>
            </a:endParaRPr>
          </a:p>
        </p:txBody>
      </p:sp>
    </p:spTree>
    <p:extLst>
      <p:ext uri="{BB962C8B-B14F-4D97-AF65-F5344CB8AC3E}">
        <p14:creationId xmlns:p14="http://schemas.microsoft.com/office/powerpoint/2010/main" val="643578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What is a Data Flow Diagram?</a:t>
            </a:r>
          </a:p>
        </p:txBody>
      </p:sp>
      <p:sp>
        <p:nvSpPr>
          <p:cNvPr id="30723" name="Rectangle 3"/>
          <p:cNvSpPr>
            <a:spLocks noGrp="1" noChangeArrowheads="1"/>
          </p:cNvSpPr>
          <p:nvPr>
            <p:ph type="body" idx="1"/>
          </p:nvPr>
        </p:nvSpPr>
        <p:spPr/>
        <p:txBody>
          <a:bodyPr/>
          <a:lstStyle/>
          <a:p>
            <a:r>
              <a:rPr lang="en-US"/>
              <a:t>A data flow diagram (DFD) is a graphical tool that allows system analysts (and system users) to depict the flow of data in an information system.</a:t>
            </a:r>
          </a:p>
          <a:p>
            <a:r>
              <a:rPr lang="en-US"/>
              <a:t>The DFD is one of the methods that system analysts use to collect information necessary to determine information system requirements.</a:t>
            </a:r>
          </a:p>
        </p:txBody>
      </p:sp>
    </p:spTree>
    <p:extLst>
      <p:ext uri="{BB962C8B-B14F-4D97-AF65-F5344CB8AC3E}">
        <p14:creationId xmlns:p14="http://schemas.microsoft.com/office/powerpoint/2010/main" val="388540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What is a Data Flow Diagram?</a:t>
            </a:r>
          </a:p>
        </p:txBody>
      </p:sp>
      <p:sp>
        <p:nvSpPr>
          <p:cNvPr id="53251" name="Rectangle 3"/>
          <p:cNvSpPr>
            <a:spLocks noGrp="1" noChangeArrowheads="1"/>
          </p:cNvSpPr>
          <p:nvPr>
            <p:ph type="body" idx="1"/>
          </p:nvPr>
        </p:nvSpPr>
        <p:spPr/>
        <p:txBody>
          <a:bodyPr/>
          <a:lstStyle/>
          <a:p>
            <a:r>
              <a:rPr lang="en-US"/>
              <a:t>A Data Flow Diagram is intended to serve as a communication tool among </a:t>
            </a:r>
          </a:p>
          <a:p>
            <a:pPr lvl="1"/>
            <a:r>
              <a:rPr lang="en-US"/>
              <a:t> systems analysts</a:t>
            </a:r>
          </a:p>
          <a:p>
            <a:pPr lvl="1"/>
            <a:r>
              <a:rPr lang="en-US"/>
              <a:t> end users</a:t>
            </a:r>
          </a:p>
          <a:p>
            <a:pPr lvl="1"/>
            <a:r>
              <a:rPr lang="en-US"/>
              <a:t> data base designers</a:t>
            </a:r>
          </a:p>
          <a:p>
            <a:pPr lvl="1"/>
            <a:r>
              <a:rPr lang="en-US"/>
              <a:t> system programmers</a:t>
            </a:r>
          </a:p>
          <a:p>
            <a:pPr lvl="1"/>
            <a:r>
              <a:rPr lang="en-US"/>
              <a:t> other members of the project team</a:t>
            </a:r>
          </a:p>
        </p:txBody>
      </p:sp>
    </p:spTree>
    <p:extLst>
      <p:ext uri="{BB962C8B-B14F-4D97-AF65-F5344CB8AC3E}">
        <p14:creationId xmlns:p14="http://schemas.microsoft.com/office/powerpoint/2010/main" val="3986642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14162" y="0"/>
            <a:ext cx="10360501" cy="1143000"/>
          </a:xfrm>
        </p:spPr>
        <p:txBody>
          <a:bodyPr/>
          <a:lstStyle/>
          <a:p>
            <a:r>
              <a:rPr lang="en-US"/>
              <a:t>What does a DFD look like?</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l="781" t="6250" r="48193" b="43750"/>
          <a:stretch>
            <a:fillRect/>
          </a:stretch>
        </p:blipFill>
        <p:spPr bwMode="auto">
          <a:xfrm>
            <a:off x="1117309" y="952500"/>
            <a:ext cx="10157354" cy="560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868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015736" y="0"/>
            <a:ext cx="10360501" cy="1143000"/>
          </a:xfrm>
        </p:spPr>
        <p:txBody>
          <a:bodyPr/>
          <a:lstStyle/>
          <a:p>
            <a:r>
              <a:rPr lang="en-US"/>
              <a:t>Why Draw Data Flow Diagrams?</a:t>
            </a:r>
          </a:p>
        </p:txBody>
      </p:sp>
      <p:sp>
        <p:nvSpPr>
          <p:cNvPr id="3075" name="Rectangle 3"/>
          <p:cNvSpPr>
            <a:spLocks noGrp="1" noChangeArrowheads="1"/>
          </p:cNvSpPr>
          <p:nvPr>
            <p:ph type="body" idx="1"/>
          </p:nvPr>
        </p:nvSpPr>
        <p:spPr>
          <a:xfrm>
            <a:off x="812588" y="1143000"/>
            <a:ext cx="10360501" cy="4114800"/>
          </a:xfrm>
        </p:spPr>
        <p:txBody>
          <a:bodyPr>
            <a:normAutofit fontScale="92500" lnSpcReduction="10000"/>
          </a:bodyPr>
          <a:lstStyle/>
          <a:p>
            <a:r>
              <a:rPr lang="en-US"/>
              <a:t>To clearly and concisely communicate the flow of data through a system.</a:t>
            </a:r>
          </a:p>
          <a:p>
            <a:r>
              <a:rPr lang="en-US"/>
              <a:t>Why use a DFD and not just text?</a:t>
            </a:r>
          </a:p>
          <a:p>
            <a:pPr lvl="1"/>
            <a:r>
              <a:rPr lang="en-US" sz="2000">
                <a:latin typeface="Arial" pitchFamily="34" charset="0"/>
              </a:rPr>
              <a:t>“Since we previously had no way of showing a tangible model, we have had to build the next best thing, which is to use English narrative to describe the proposed system. Can you imagine spending five years’ salary on a custom built house on the basis of an exhaustive narrative description of how the house will be built? ... If you use English to describe a complex system... the result takes up so much space that it’s hard for the reader to grasp how the parts fit together</a:t>
            </a:r>
          </a:p>
          <a:p>
            <a:pPr algn="r">
              <a:lnSpc>
                <a:spcPct val="150000"/>
              </a:lnSpc>
              <a:buFontTx/>
              <a:buNone/>
            </a:pPr>
            <a:r>
              <a:rPr lang="en-US" sz="1400">
                <a:latin typeface="Arial" pitchFamily="34" charset="0"/>
              </a:rPr>
              <a:t>(Gane and Sarson, Structured System Analysis, 1974)</a:t>
            </a:r>
          </a:p>
          <a:p>
            <a:pPr>
              <a:lnSpc>
                <a:spcPct val="150000"/>
              </a:lnSpc>
            </a:pPr>
            <a:r>
              <a:rPr lang="en-US"/>
              <a:t>DFD’s are easier to understand than text.</a:t>
            </a:r>
            <a:endParaRPr lang="en-US">
              <a:latin typeface="Arial" pitchFamily="34" charset="0"/>
            </a:endParaRPr>
          </a:p>
        </p:txBody>
      </p:sp>
    </p:spTree>
    <p:extLst>
      <p:ext uri="{BB962C8B-B14F-4D97-AF65-F5344CB8AC3E}">
        <p14:creationId xmlns:p14="http://schemas.microsoft.com/office/powerpoint/2010/main" val="3212586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609441" y="5715000"/>
            <a:ext cx="253933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3" name="Rectangle 3"/>
          <p:cNvSpPr>
            <a:spLocks noChangeArrowheads="1"/>
          </p:cNvSpPr>
          <p:nvPr/>
        </p:nvSpPr>
        <p:spPr bwMode="auto">
          <a:xfrm>
            <a:off x="4266089" y="5715000"/>
            <a:ext cx="38597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Rectangle 4"/>
          <p:cNvSpPr>
            <a:spLocks noGrp="1" noChangeArrowheads="1"/>
          </p:cNvSpPr>
          <p:nvPr>
            <p:ph type="title"/>
          </p:nvPr>
        </p:nvSpPr>
        <p:spPr>
          <a:xfrm>
            <a:off x="812588" y="0"/>
            <a:ext cx="10360501"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t>DFD Symbols and Definitions</a:t>
            </a:r>
          </a:p>
        </p:txBody>
      </p:sp>
      <p:sp>
        <p:nvSpPr>
          <p:cNvPr id="5126" name="Rectangle 6"/>
          <p:cNvSpPr>
            <a:spLocks noChangeArrowheads="1"/>
          </p:cNvSpPr>
          <p:nvPr/>
        </p:nvSpPr>
        <p:spPr bwMode="auto">
          <a:xfrm>
            <a:off x="2545688" y="4343400"/>
            <a:ext cx="2234618" cy="838200"/>
          </a:xfrm>
          <a:prstGeom prst="rect">
            <a:avLst/>
          </a:prstGeom>
          <a:noFill/>
          <a:ln w="1270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9" name="Line 9"/>
          <p:cNvSpPr>
            <a:spLocks noChangeShapeType="1"/>
          </p:cNvSpPr>
          <p:nvPr/>
        </p:nvSpPr>
        <p:spPr bwMode="auto">
          <a:xfrm>
            <a:off x="2647262" y="6019800"/>
            <a:ext cx="195952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0" name="Rectangle 10"/>
          <p:cNvSpPr>
            <a:spLocks noChangeArrowheads="1"/>
          </p:cNvSpPr>
          <p:nvPr/>
        </p:nvSpPr>
        <p:spPr bwMode="auto">
          <a:xfrm>
            <a:off x="101574" y="5715000"/>
            <a:ext cx="1780938"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t>Data flow</a:t>
            </a:r>
          </a:p>
        </p:txBody>
      </p:sp>
      <p:sp>
        <p:nvSpPr>
          <p:cNvPr id="5131" name="Rectangle 11"/>
          <p:cNvSpPr>
            <a:spLocks noChangeArrowheads="1"/>
          </p:cNvSpPr>
          <p:nvPr/>
        </p:nvSpPr>
        <p:spPr bwMode="auto">
          <a:xfrm>
            <a:off x="506002" y="4343401"/>
            <a:ext cx="1601400"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a:r>
              <a:rPr lang="en-US" sz="2800" b="1"/>
              <a:t>External</a:t>
            </a:r>
          </a:p>
          <a:p>
            <a:pPr algn="ctr"/>
            <a:r>
              <a:rPr lang="en-US" sz="2800" b="1"/>
              <a:t>Entity</a:t>
            </a:r>
          </a:p>
        </p:txBody>
      </p:sp>
      <p:sp>
        <p:nvSpPr>
          <p:cNvPr id="5132" name="Rectangle 12"/>
          <p:cNvSpPr>
            <a:spLocks noChangeArrowheads="1"/>
          </p:cNvSpPr>
          <p:nvPr/>
        </p:nvSpPr>
        <p:spPr bwMode="auto">
          <a:xfrm>
            <a:off x="1" y="3124200"/>
            <a:ext cx="194284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t>Data store</a:t>
            </a:r>
          </a:p>
        </p:txBody>
      </p:sp>
      <p:sp>
        <p:nvSpPr>
          <p:cNvPr id="5133" name="Rectangle 13"/>
          <p:cNvSpPr>
            <a:spLocks noChangeArrowheads="1"/>
          </p:cNvSpPr>
          <p:nvPr/>
        </p:nvSpPr>
        <p:spPr bwMode="auto">
          <a:xfrm>
            <a:off x="412644" y="1676400"/>
            <a:ext cx="158216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sz="2800" b="1"/>
              <a:t>Process</a:t>
            </a:r>
          </a:p>
        </p:txBody>
      </p:sp>
      <p:grpSp>
        <p:nvGrpSpPr>
          <p:cNvPr id="5136" name="Group 16"/>
          <p:cNvGrpSpPr>
            <a:grpSpLocks/>
          </p:cNvGrpSpPr>
          <p:nvPr/>
        </p:nvGrpSpPr>
        <p:grpSpPr bwMode="auto">
          <a:xfrm>
            <a:off x="2748834" y="1219200"/>
            <a:ext cx="1625177" cy="1371600"/>
            <a:chOff x="3792" y="1152"/>
            <a:chExt cx="768" cy="864"/>
          </a:xfrm>
        </p:grpSpPr>
        <p:sp>
          <p:nvSpPr>
            <p:cNvPr id="5137" name="AutoShape 17"/>
            <p:cNvSpPr>
              <a:spLocks noChangeArrowheads="1"/>
            </p:cNvSpPr>
            <p:nvPr/>
          </p:nvSpPr>
          <p:spPr bwMode="auto">
            <a:xfrm>
              <a:off x="3792" y="1152"/>
              <a:ext cx="768" cy="864"/>
            </a:xfrm>
            <a:prstGeom prst="roundRect">
              <a:avLst>
                <a:gd name="adj" fmla="val 16648"/>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Line 18"/>
            <p:cNvSpPr>
              <a:spLocks noChangeShapeType="1"/>
            </p:cNvSpPr>
            <p:nvPr/>
          </p:nvSpPr>
          <p:spPr bwMode="auto">
            <a:xfrm>
              <a:off x="3797" y="1344"/>
              <a:ext cx="7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43" name="Group 23"/>
          <p:cNvGrpSpPr>
            <a:grpSpLocks/>
          </p:cNvGrpSpPr>
          <p:nvPr/>
        </p:nvGrpSpPr>
        <p:grpSpPr bwMode="auto">
          <a:xfrm>
            <a:off x="2545688" y="3124200"/>
            <a:ext cx="2226153" cy="533400"/>
            <a:chOff x="3696" y="2352"/>
            <a:chExt cx="1052" cy="336"/>
          </a:xfrm>
        </p:grpSpPr>
        <p:sp>
          <p:nvSpPr>
            <p:cNvPr id="5144" name="Line 24"/>
            <p:cNvSpPr>
              <a:spLocks noChangeShapeType="1"/>
            </p:cNvSpPr>
            <p:nvPr/>
          </p:nvSpPr>
          <p:spPr bwMode="auto">
            <a:xfrm>
              <a:off x="3702" y="2352"/>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5" name="Line 25"/>
            <p:cNvSpPr>
              <a:spLocks noChangeShapeType="1"/>
            </p:cNvSpPr>
            <p:nvPr/>
          </p:nvSpPr>
          <p:spPr bwMode="auto">
            <a:xfrm>
              <a:off x="3701" y="2688"/>
              <a:ext cx="10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6" name="Line 26"/>
            <p:cNvSpPr>
              <a:spLocks noChangeShapeType="1"/>
            </p:cNvSpPr>
            <p:nvPr/>
          </p:nvSpPr>
          <p:spPr bwMode="auto">
            <a:xfrm>
              <a:off x="3696" y="2357"/>
              <a:ext cx="0" cy="3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7" name="Line 27"/>
          <p:cNvSpPr>
            <a:spLocks noChangeShapeType="1"/>
          </p:cNvSpPr>
          <p:nvPr/>
        </p:nvSpPr>
        <p:spPr bwMode="auto">
          <a:xfrm>
            <a:off x="2850408" y="3132138"/>
            <a:ext cx="0" cy="5191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8" name="Rectangle 28"/>
          <p:cNvSpPr>
            <a:spLocks noChangeArrowheads="1"/>
          </p:cNvSpPr>
          <p:nvPr/>
        </p:nvSpPr>
        <p:spPr bwMode="auto">
          <a:xfrm>
            <a:off x="5383398" y="1143000"/>
            <a:ext cx="6399133"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pPr marL="342900" indent="-342900">
              <a:spcBef>
                <a:spcPct val="20000"/>
              </a:spcBef>
              <a:buFontTx/>
              <a:buChar char="•"/>
            </a:pPr>
            <a:r>
              <a:rPr lang="en-US" dirty="0"/>
              <a:t>Process - performs some action on data, such as creates, modifies, stores, delete, etc.  Can be manual or supported by computer.</a:t>
            </a:r>
          </a:p>
          <a:p>
            <a:pPr marL="342900" indent="-342900">
              <a:spcBef>
                <a:spcPct val="20000"/>
              </a:spcBef>
            </a:pPr>
            <a:endParaRPr lang="en-US" sz="1200" dirty="0"/>
          </a:p>
          <a:p>
            <a:pPr marL="342900" indent="-342900">
              <a:spcBef>
                <a:spcPct val="20000"/>
              </a:spcBef>
            </a:pPr>
            <a:endParaRPr lang="en-US" sz="1200" dirty="0"/>
          </a:p>
          <a:p>
            <a:pPr marL="342900" indent="-342900">
              <a:spcBef>
                <a:spcPct val="20000"/>
              </a:spcBef>
            </a:pPr>
            <a:endParaRPr lang="en-US" sz="1200" dirty="0"/>
          </a:p>
          <a:p>
            <a:pPr marL="342900" indent="-342900">
              <a:spcBef>
                <a:spcPct val="20000"/>
              </a:spcBef>
            </a:pPr>
            <a:endParaRPr lang="en-US" sz="1200" dirty="0"/>
          </a:p>
          <a:p>
            <a:pPr marL="342900" indent="-342900">
              <a:spcBef>
                <a:spcPct val="20000"/>
              </a:spcBef>
              <a:buFontTx/>
              <a:buChar char="•"/>
            </a:pPr>
            <a:r>
              <a:rPr lang="en-US" dirty="0"/>
              <a:t>Data store - information that is kept and accessed.  May be in paper file folder or a database.</a:t>
            </a:r>
          </a:p>
          <a:p>
            <a:pPr marL="342900" indent="-342900">
              <a:spcBef>
                <a:spcPct val="20000"/>
              </a:spcBef>
            </a:pPr>
            <a:endParaRPr lang="en-US" sz="1200" dirty="0"/>
          </a:p>
          <a:p>
            <a:pPr marL="342900" indent="-342900">
              <a:spcBef>
                <a:spcPct val="20000"/>
              </a:spcBef>
              <a:buFontTx/>
              <a:buChar char="•"/>
            </a:pPr>
            <a:endParaRPr lang="en-US" dirty="0"/>
          </a:p>
          <a:p>
            <a:pPr marL="342900" indent="-342900">
              <a:spcBef>
                <a:spcPct val="20000"/>
              </a:spcBef>
              <a:buFontTx/>
              <a:buChar char="•"/>
            </a:pPr>
            <a:endParaRPr lang="en-US" dirty="0"/>
          </a:p>
          <a:p>
            <a:pPr marL="342900" indent="-342900">
              <a:spcBef>
                <a:spcPct val="20000"/>
              </a:spcBef>
              <a:buFontTx/>
              <a:buChar char="•"/>
            </a:pPr>
            <a:endParaRPr lang="en-US" dirty="0"/>
          </a:p>
          <a:p>
            <a:pPr marL="342900" indent="-342900">
              <a:spcBef>
                <a:spcPct val="20000"/>
              </a:spcBef>
              <a:buFontTx/>
              <a:buChar char="•"/>
            </a:pPr>
            <a:r>
              <a:rPr lang="en-US" dirty="0"/>
              <a:t>External entity - is the origin or destination of data.  Entities are external to the system.</a:t>
            </a:r>
          </a:p>
          <a:p>
            <a:pPr marL="342900" indent="-342900">
              <a:spcBef>
                <a:spcPct val="20000"/>
              </a:spcBef>
            </a:pPr>
            <a:endParaRPr lang="en-US" sz="1200" dirty="0"/>
          </a:p>
          <a:p>
            <a:pPr marL="342900" indent="-342900">
              <a:spcBef>
                <a:spcPct val="20000"/>
              </a:spcBef>
              <a:buFontTx/>
              <a:buChar char="•"/>
            </a:pPr>
            <a:endParaRPr lang="en-US" dirty="0"/>
          </a:p>
          <a:p>
            <a:pPr marL="342900" indent="-342900">
              <a:spcBef>
                <a:spcPct val="20000"/>
              </a:spcBef>
              <a:buFontTx/>
              <a:buChar char="•"/>
            </a:pPr>
            <a:r>
              <a:rPr lang="en-US" dirty="0"/>
              <a:t>Data flow - the flow of data into or out of a process, </a:t>
            </a:r>
            <a:r>
              <a:rPr lang="en-US" dirty="0" err="1"/>
              <a:t>datastore</a:t>
            </a:r>
            <a:r>
              <a:rPr lang="en-US" dirty="0"/>
              <a:t> or entity</a:t>
            </a:r>
          </a:p>
        </p:txBody>
      </p:sp>
    </p:spTree>
    <p:extLst>
      <p:ext uri="{BB962C8B-B14F-4D97-AF65-F5344CB8AC3E}">
        <p14:creationId xmlns:p14="http://schemas.microsoft.com/office/powerpoint/2010/main" val="232266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basic symbols used in DFD</a:t>
            </a:r>
          </a:p>
        </p:txBody>
      </p:sp>
      <p:pic>
        <p:nvPicPr>
          <p:cNvPr id="860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618" y="2057400"/>
            <a:ext cx="712284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308199"/>
      </p:ext>
    </p:extLst>
  </p:cSld>
  <p:clrMapOvr>
    <a:masterClrMapping/>
  </p:clrMapOvr>
</p:sld>
</file>

<file path=ppt/theme/theme1.xml><?xml version="1.0" encoding="utf-8"?>
<a:theme xmlns:a="http://schemas.openxmlformats.org/drawingml/2006/main" name="GaneshTemplate">
  <a:themeElements>
    <a:clrScheme name="Custom 1">
      <a:dk1>
        <a:sysClr val="windowText" lastClr="000000"/>
      </a:dk1>
      <a:lt1>
        <a:sysClr val="window" lastClr="FFFFFF"/>
      </a:lt1>
      <a:dk2>
        <a:srgbClr val="0E8E26"/>
      </a:dk2>
      <a:lt2>
        <a:srgbClr val="EEECE1"/>
      </a:lt2>
      <a:accent1>
        <a:srgbClr val="09C77A"/>
      </a:accent1>
      <a:accent2>
        <a:srgbClr val="C0504D"/>
      </a:accent2>
      <a:accent3>
        <a:srgbClr val="0DBBBB"/>
      </a:accent3>
      <a:accent4>
        <a:srgbClr val="8064A2"/>
      </a:accent4>
      <a:accent5>
        <a:srgbClr val="4BACC6"/>
      </a:accent5>
      <a:accent6>
        <a:srgbClr val="F79646"/>
      </a:accent6>
      <a:hlink>
        <a:srgbClr val="5F0060"/>
      </a:hlink>
      <a:folHlink>
        <a:srgbClr val="0DBBB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BA4BA57FA12D479E8FCF8FD942997C" ma:contentTypeVersion="6" ma:contentTypeDescription="Create a new document." ma:contentTypeScope="" ma:versionID="4bdd49cedcc9409f29816716b0629a6d">
  <xsd:schema xmlns:xsd="http://www.w3.org/2001/XMLSchema" xmlns:xs="http://www.w3.org/2001/XMLSchema" xmlns:p="http://schemas.microsoft.com/office/2006/metadata/properties" xmlns:ns2="51f59b46-8a6c-4988-aec5-9eb0c0726cbd" targetNamespace="http://schemas.microsoft.com/office/2006/metadata/properties" ma:root="true" ma:fieldsID="60d31ac2e26611700448bcbcd802c4f1" ns2:_="">
    <xsd:import namespace="51f59b46-8a6c-4988-aec5-9eb0c0726cb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1f59b46-8a6c-4988-aec5-9eb0c0726c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950F8A8-F0CC-44D0-A5AC-742A814CDA6F}"/>
</file>

<file path=customXml/itemProps2.xml><?xml version="1.0" encoding="utf-8"?>
<ds:datastoreItem xmlns:ds="http://schemas.openxmlformats.org/officeDocument/2006/customXml" ds:itemID="{07EAFC1C-78A1-40A5-90BF-AF86136E4F4E}"/>
</file>

<file path=customXml/itemProps3.xml><?xml version="1.0" encoding="utf-8"?>
<ds:datastoreItem xmlns:ds="http://schemas.openxmlformats.org/officeDocument/2006/customXml" ds:itemID="{449F6079-5B1C-452A-BAE9-3BA0BD51B2C0}"/>
</file>

<file path=docProps/app.xml><?xml version="1.0" encoding="utf-8"?>
<Properties xmlns="http://schemas.openxmlformats.org/officeDocument/2006/extended-properties" xmlns:vt="http://schemas.openxmlformats.org/officeDocument/2006/docPropsVTypes">
  <Template>GaneshTemplate</Template>
  <TotalTime>25421</TotalTime>
  <Words>1428</Words>
  <Application>Microsoft Office PowerPoint</Application>
  <PresentationFormat>Custom</PresentationFormat>
  <Paragraphs>139</Paragraphs>
  <Slides>35</Slides>
  <Notes>4</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9" baseType="lpstr">
      <vt:lpstr>Arial</vt:lpstr>
      <vt:lpstr>Calibri</vt:lpstr>
      <vt:lpstr>GaneshTemplate</vt:lpstr>
      <vt:lpstr>Organization Chart Add-in for Microsoft Office programs</vt:lpstr>
      <vt:lpstr>15CSE313  Software Engineering</vt:lpstr>
      <vt:lpstr>RECAP: Elements of the Analysis Model</vt:lpstr>
      <vt:lpstr>Data Flow Diagram (DFD) Review</vt:lpstr>
      <vt:lpstr>What is a Data Flow Diagram?</vt:lpstr>
      <vt:lpstr>What is a Data Flow Diagram?</vt:lpstr>
      <vt:lpstr>What does a DFD look like?</vt:lpstr>
      <vt:lpstr>Why Draw Data Flow Diagrams?</vt:lpstr>
      <vt:lpstr>DFD Symbols and Definitions</vt:lpstr>
      <vt:lpstr>Four basic symbols used in DFD</vt:lpstr>
      <vt:lpstr>Rules for Drawing DFD’s</vt:lpstr>
      <vt:lpstr>DFD: Common Mistakes</vt:lpstr>
      <vt:lpstr>DFD Example 1 </vt:lpstr>
      <vt:lpstr>DFD: Adding Levels of Detail</vt:lpstr>
      <vt:lpstr>DFD: Numbering Levels</vt:lpstr>
      <vt:lpstr>Top (0) Process Level</vt:lpstr>
      <vt:lpstr>Level 1: Membership</vt:lpstr>
      <vt:lpstr>Level 1: Rental (note this is the primitive level for this series of processes)</vt:lpstr>
      <vt:lpstr>Level 1: Sales</vt:lpstr>
      <vt:lpstr>Level 1: Inventory</vt:lpstr>
      <vt:lpstr>Level 1: Employee</vt:lpstr>
      <vt:lpstr>Level 2: Membership</vt:lpstr>
      <vt:lpstr>Level 2: Sales</vt:lpstr>
      <vt:lpstr>Level 2: Inventory</vt:lpstr>
      <vt:lpstr>Level 2: Employee</vt:lpstr>
      <vt:lpstr>DFD Levels: Context Diagram</vt:lpstr>
      <vt:lpstr>DFD Levels: Context Diagram</vt:lpstr>
      <vt:lpstr>Building a DFD</vt:lpstr>
      <vt:lpstr>Building a DFD</vt:lpstr>
      <vt:lpstr>DFD: Logical vs Physical</vt:lpstr>
      <vt:lpstr>DFD for Broadway</vt:lpstr>
      <vt:lpstr>Context Level (note there are no storage elements at this level)</vt:lpstr>
      <vt:lpstr>Level 0</vt:lpstr>
      <vt:lpstr>DFD: Some Final Notes</vt:lpstr>
      <vt:lpstr>What have we learned?</vt:lpstr>
      <vt:lpstr>Epilogue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15CSE337  Cloud Computing and Services</dc:title>
  <dc:creator>Dr. Ganesh Neelakanta Iyer</dc:creator>
  <cp:lastModifiedBy>Priyanka Kumar (CSE)</cp:lastModifiedBy>
  <cp:revision>503</cp:revision>
  <dcterms:created xsi:type="dcterms:W3CDTF">2018-06-04T08:25:54Z</dcterms:created>
  <dcterms:modified xsi:type="dcterms:W3CDTF">2022-02-23T02:56:50Z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0x01010026BA4BA57FA12D479E8FCF8FD942997C</vt:lpwstr>
  </property>
</Properties>
</file>